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80" r:id="rId2"/>
  </p:sldMasterIdLst>
  <p:notesMasterIdLst>
    <p:notesMasterId r:id="rId27"/>
  </p:notesMasterIdLst>
  <p:sldIdLst>
    <p:sldId id="256" r:id="rId3"/>
    <p:sldId id="285" r:id="rId4"/>
    <p:sldId id="307" r:id="rId5"/>
    <p:sldId id="289" r:id="rId6"/>
    <p:sldId id="263" r:id="rId7"/>
    <p:sldId id="305" r:id="rId8"/>
    <p:sldId id="279" r:id="rId9"/>
    <p:sldId id="265" r:id="rId10"/>
    <p:sldId id="273" r:id="rId11"/>
    <p:sldId id="274" r:id="rId12"/>
    <p:sldId id="280" r:id="rId13"/>
    <p:sldId id="268" r:id="rId14"/>
    <p:sldId id="270" r:id="rId15"/>
    <p:sldId id="276" r:id="rId16"/>
    <p:sldId id="272" r:id="rId17"/>
    <p:sldId id="278" r:id="rId18"/>
    <p:sldId id="282" r:id="rId19"/>
    <p:sldId id="283" r:id="rId20"/>
    <p:sldId id="284" r:id="rId21"/>
    <p:sldId id="308" r:id="rId22"/>
    <p:sldId id="286" r:id="rId23"/>
    <p:sldId id="300" r:id="rId24"/>
    <p:sldId id="301" r:id="rId25"/>
    <p:sldId id="302" r:id="rId26"/>
  </p:sldIdLst>
  <p:sldSz cx="9144000" cy="6858000" type="screen4x3"/>
  <p:notesSz cx="6858000" cy="9144000"/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85" autoAdjust="0"/>
    <p:restoredTop sz="80071" autoAdjust="0"/>
  </p:normalViewPr>
  <p:slideViewPr>
    <p:cSldViewPr snapToGrid="0">
      <p:cViewPr varScale="1">
        <p:scale>
          <a:sx n="91" d="100"/>
          <a:sy n="91" d="100"/>
        </p:scale>
        <p:origin x="2106" y="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huvu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Platshållare fö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F89CD7-9FE5-429F-B9E0-AA1946CCC9BD}" type="datetimeFigureOut">
              <a:rPr lang="sv-SE" smtClean="0"/>
              <a:pPr/>
              <a:t>2022-09-06</a:t>
            </a:fld>
            <a:endParaRPr lang="sv-SE"/>
          </a:p>
        </p:txBody>
      </p:sp>
      <p:sp>
        <p:nvSpPr>
          <p:cNvPr id="4" name="Platshållare för bildobjekt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v-SE"/>
          </a:p>
        </p:txBody>
      </p:sp>
      <p:sp>
        <p:nvSpPr>
          <p:cNvPr id="5" name="Platshållare för anteckninga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7C2188-90C9-4DE2-9CC5-BA3A554B7687}" type="slidenum">
              <a:rPr lang="sv-SE" smtClean="0"/>
              <a:pPr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5243890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7C2188-90C9-4DE2-9CC5-BA3A554B7687}" type="slidenum">
              <a:rPr lang="sv-SE" smtClean="0"/>
              <a:pPr/>
              <a:t>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4822652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7C2188-90C9-4DE2-9CC5-BA3A554B7687}" type="slidenum">
              <a:rPr lang="sv-SE" smtClean="0"/>
              <a:t>16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653587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7C2188-90C9-4DE2-9CC5-BA3A554B7687}" type="slidenum">
              <a:rPr lang="sv-SE" smtClean="0"/>
              <a:t>17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2665594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7C2188-90C9-4DE2-9CC5-BA3A554B7687}" type="slidenum">
              <a:rPr lang="sv-SE" smtClean="0"/>
              <a:pPr/>
              <a:t>22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464942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Johan skriver fram en instruktion för arbetet i grupperna samt gör redovisningsindelning</a:t>
            </a:r>
          </a:p>
          <a:p>
            <a:endParaRPr lang="sv-SE" dirty="0"/>
          </a:p>
          <a:p>
            <a:r>
              <a:rPr lang="sv-SE" dirty="0"/>
              <a:t>De jobbar i sina grupprum och vi går runt</a:t>
            </a:r>
          </a:p>
          <a:p>
            <a:r>
              <a:rPr lang="sv-SE" dirty="0" err="1"/>
              <a:t>Knowit</a:t>
            </a:r>
            <a:r>
              <a:rPr lang="sv-SE" dirty="0"/>
              <a:t>: L522</a:t>
            </a:r>
          </a:p>
          <a:p>
            <a:r>
              <a:rPr lang="sv-SE" dirty="0"/>
              <a:t>Bolagsverket: L522</a:t>
            </a:r>
          </a:p>
          <a:p>
            <a:r>
              <a:rPr lang="sv-SE" dirty="0" err="1"/>
              <a:t>Technicus</a:t>
            </a:r>
            <a:r>
              <a:rPr lang="sv-SE" dirty="0"/>
              <a:t>: Tvätteriet</a:t>
            </a:r>
          </a:p>
          <a:p>
            <a:r>
              <a:rPr lang="sv-SE" dirty="0"/>
              <a:t>Höga kusten teknikresurs: Tvätteriet</a:t>
            </a:r>
          </a:p>
          <a:p>
            <a:r>
              <a:rPr lang="sv-SE" dirty="0"/>
              <a:t>Atea: L522</a:t>
            </a:r>
          </a:p>
          <a:p>
            <a:r>
              <a:rPr lang="sv-SE" dirty="0"/>
              <a:t>SPV: Miun Innovation</a:t>
            </a:r>
          </a:p>
          <a:p>
            <a:r>
              <a:rPr lang="sv-SE" dirty="0"/>
              <a:t>DIGG: L207/L209</a:t>
            </a:r>
          </a:p>
          <a:p>
            <a:r>
              <a:rPr lang="sv-SE" dirty="0" err="1"/>
              <a:t>Knightec</a:t>
            </a:r>
            <a:r>
              <a:rPr lang="sv-SE" dirty="0"/>
              <a:t>: L207/L209</a:t>
            </a:r>
            <a:br>
              <a:rPr lang="sv-SE" dirty="0"/>
            </a:br>
            <a:r>
              <a:rPr lang="sv-SE" dirty="0"/>
              <a:t>MIUN: S241</a:t>
            </a:r>
          </a:p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7C2188-90C9-4DE2-9CC5-BA3A554B7687}" type="slidenum">
              <a:rPr lang="sv-SE" smtClean="0"/>
              <a:pPr/>
              <a:t>23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9059069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7C2188-90C9-4DE2-9CC5-BA3A554B7687}" type="slidenum">
              <a:rPr lang="sv-SE" smtClean="0"/>
              <a:pPr/>
              <a:t>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3193040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7C2188-90C9-4DE2-9CC5-BA3A554B7687}" type="slidenum">
              <a:rPr lang="sv-SE" smtClean="0"/>
              <a:pPr/>
              <a:t>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0355630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Två frågor, förväntningar på kursmomentet och vilka målsättningar har du för dig själv i denna kurs (Johan)</a:t>
            </a:r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7C2188-90C9-4DE2-9CC5-BA3A554B7687}" type="slidenum">
              <a:rPr lang="sv-SE" smtClean="0"/>
              <a:pPr/>
              <a:t>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2759542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7C2188-90C9-4DE2-9CC5-BA3A554B7687}" type="slidenum">
              <a:rPr lang="sv-SE" smtClean="0"/>
              <a:t>8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5433940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you manage to connect your audience emotionally, then you have their full attention</a:t>
            </a:r>
          </a:p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7C2188-90C9-4DE2-9CC5-BA3A554B7687}" type="slidenum">
              <a:rPr lang="sv-SE" smtClean="0"/>
              <a:t>9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0708509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 err="1"/>
              <a:t>Unique</a:t>
            </a:r>
            <a:r>
              <a:rPr lang="sv-SE" dirty="0"/>
              <a:t> </a:t>
            </a:r>
            <a:r>
              <a:rPr lang="sv-SE" dirty="0" err="1"/>
              <a:t>Value</a:t>
            </a:r>
            <a:r>
              <a:rPr lang="sv-SE" dirty="0"/>
              <a:t> Proposition </a:t>
            </a:r>
            <a:r>
              <a:rPr lang="sv-SE" dirty="0" err="1"/>
              <a:t>aka</a:t>
            </a:r>
            <a:r>
              <a:rPr lang="sv-SE" dirty="0"/>
              <a:t> </a:t>
            </a:r>
            <a:r>
              <a:rPr lang="sv-SE" dirty="0" err="1"/>
              <a:t>Unique</a:t>
            </a:r>
            <a:r>
              <a:rPr lang="sv-SE" dirty="0"/>
              <a:t> Selling Point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7C2188-90C9-4DE2-9CC5-BA3A554B7687}" type="slidenum">
              <a:rPr lang="sv-SE" smtClean="0"/>
              <a:t>10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654256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 err="1"/>
              <a:t>Need</a:t>
            </a:r>
            <a:r>
              <a:rPr lang="sv-SE" dirty="0"/>
              <a:t> to be </a:t>
            </a:r>
            <a:r>
              <a:rPr lang="sv-SE" dirty="0" err="1"/>
              <a:t>unique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7C2188-90C9-4DE2-9CC5-BA3A554B7687}" type="slidenum">
              <a:rPr lang="sv-SE" smtClean="0"/>
              <a:t>11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8588133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Need should</a:t>
            </a:r>
            <a:r>
              <a:rPr lang="en-US" dirty="0"/>
              <a:t> be </a:t>
            </a:r>
            <a:r>
              <a:rPr lang="en-US" noProof="0" dirty="0"/>
              <a:t>specific</a:t>
            </a:r>
            <a:endParaRPr lang="en-US" dirty="0"/>
          </a:p>
          <a:p>
            <a:r>
              <a:rPr lang="en-US" noProof="0" dirty="0"/>
              <a:t>Important</a:t>
            </a:r>
            <a:r>
              <a:rPr lang="en-US" dirty="0"/>
              <a:t> to get it solved - an urgent problem</a:t>
            </a:r>
          </a:p>
          <a:p>
            <a:r>
              <a:rPr lang="en-US" dirty="0"/>
              <a:t>Can be bottle neck in a process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7C2188-90C9-4DE2-9CC5-BA3A554B7687}" type="slidenum">
              <a:rPr lang="sv-SE" smtClean="0"/>
              <a:t>12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3918328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ctrTitle" hasCustomPrompt="1"/>
          </p:nvPr>
        </p:nvSpPr>
        <p:spPr>
          <a:xfrm>
            <a:off x="1141649" y="1360801"/>
            <a:ext cx="7373700" cy="691957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3800" b="1" baseline="0">
                <a:solidFill>
                  <a:schemeClr val="accent1"/>
                </a:solidFill>
              </a:defRPr>
            </a:lvl1pPr>
          </a:lstStyle>
          <a:p>
            <a:r>
              <a:rPr lang="sv-SE" dirty="0"/>
              <a:t>Stor rubrik</a:t>
            </a:r>
          </a:p>
        </p:txBody>
      </p:sp>
      <p:sp>
        <p:nvSpPr>
          <p:cNvPr id="3" name="Underrubrik 2"/>
          <p:cNvSpPr>
            <a:spLocks noGrp="1"/>
          </p:cNvSpPr>
          <p:nvPr>
            <p:ph type="subTitle" idx="1" hasCustomPrompt="1"/>
          </p:nvPr>
        </p:nvSpPr>
        <p:spPr>
          <a:xfrm>
            <a:off x="1141650" y="2208554"/>
            <a:ext cx="7373701" cy="788400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1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 dirty="0"/>
              <a:t>Underrubrik</a:t>
            </a:r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4CBEE-E6DE-47E3-981B-80C11ECF5B1C}" type="datetimeFigureOut">
              <a:rPr lang="sv-SE" smtClean="0"/>
              <a:pPr/>
              <a:t>2022-09-06</a:t>
            </a:fld>
            <a:endParaRPr lang="sv-SE" dirty="0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34427D-BC02-4BB6-9552-FEF7E6C4F2BF}" type="slidenum">
              <a:rPr lang="sv-SE" smtClean="0"/>
              <a:pPr/>
              <a:t>‹#›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0597361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 med två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 hasCustomPrompt="1"/>
          </p:nvPr>
        </p:nvSpPr>
        <p:spPr>
          <a:xfrm>
            <a:off x="629101" y="1542416"/>
            <a:ext cx="7886249" cy="652145"/>
          </a:xfrm>
        </p:spPr>
        <p:txBody>
          <a:bodyPr/>
          <a:lstStyle>
            <a:lvl1pPr>
              <a:defRPr/>
            </a:lvl1pPr>
          </a:lstStyle>
          <a:p>
            <a:r>
              <a:rPr lang="sv-SE" dirty="0"/>
              <a:t>Mindre rubrik</a:t>
            </a:r>
          </a:p>
        </p:txBody>
      </p:sp>
      <p:sp>
        <p:nvSpPr>
          <p:cNvPr id="13" name="Platshållare för bild 12"/>
          <p:cNvSpPr>
            <a:spLocks noGrp="1"/>
          </p:cNvSpPr>
          <p:nvPr>
            <p:ph type="pic" sz="quarter" idx="14"/>
          </p:nvPr>
        </p:nvSpPr>
        <p:spPr>
          <a:xfrm>
            <a:off x="4630500" y="2241462"/>
            <a:ext cx="3885300" cy="3942000"/>
          </a:xfrm>
        </p:spPr>
        <p:txBody>
          <a:bodyPr/>
          <a:lstStyle/>
          <a:p>
            <a:r>
              <a:rPr lang="sv-SE"/>
              <a:t>Klicka på ikonen för att lägga till en bild</a:t>
            </a:r>
          </a:p>
        </p:txBody>
      </p:sp>
      <p:sp>
        <p:nvSpPr>
          <p:cNvPr id="8" name="Platshållare för bild 12"/>
          <p:cNvSpPr>
            <a:spLocks noGrp="1"/>
          </p:cNvSpPr>
          <p:nvPr>
            <p:ph type="pic" sz="quarter" idx="15"/>
          </p:nvPr>
        </p:nvSpPr>
        <p:spPr>
          <a:xfrm>
            <a:off x="629100" y="2235600"/>
            <a:ext cx="3885300" cy="3942000"/>
          </a:xfrm>
        </p:spPr>
        <p:txBody>
          <a:bodyPr/>
          <a:lstStyle/>
          <a:p>
            <a:r>
              <a:rPr lang="sv-SE"/>
              <a:t>Klicka på ikonen för att lägga till en bild</a:t>
            </a:r>
            <a:endParaRPr lang="sv-SE" dirty="0"/>
          </a:p>
        </p:txBody>
      </p:sp>
      <p:sp>
        <p:nvSpPr>
          <p:cNvPr id="3" name="Platshållare för datum 2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2D44CBEE-E6DE-47E3-981B-80C11ECF5B1C}" type="datetimeFigureOut">
              <a:rPr lang="sv-SE" smtClean="0"/>
              <a:pPr/>
              <a:t>2022-09-06</a:t>
            </a:fld>
            <a:endParaRPr lang="sv-SE" dirty="0"/>
          </a:p>
        </p:txBody>
      </p:sp>
      <p:sp>
        <p:nvSpPr>
          <p:cNvPr id="4" name="Platshållare för sidfot 3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5" name="Platshållare för bildnummer 4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1334427D-BC02-4BB6-9552-FEF7E6C4F2BF}" type="slidenum">
              <a:rPr lang="sv-SE" smtClean="0"/>
              <a:pPr/>
              <a:t>‹#›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9626095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Jämföre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629101" y="1540800"/>
            <a:ext cx="7886249" cy="574296"/>
          </a:xfrm>
        </p:spPr>
        <p:txBody>
          <a:bodyPr/>
          <a:lstStyle/>
          <a:p>
            <a:r>
              <a:rPr lang="sv-SE"/>
              <a:t>Klicka här för att ändra format</a:t>
            </a:r>
            <a:endParaRPr lang="sv-SE" dirty="0"/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629101" y="2235600"/>
            <a:ext cx="3868340" cy="823912"/>
          </a:xfrm>
        </p:spPr>
        <p:txBody>
          <a:bodyPr anchor="b">
            <a:noAutofit/>
          </a:bodyPr>
          <a:lstStyle>
            <a:lvl1pPr marL="0" indent="0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4" name="Platshållare för innehåll 3"/>
          <p:cNvSpPr>
            <a:spLocks noGrp="1"/>
          </p:cNvSpPr>
          <p:nvPr>
            <p:ph sz="half" idx="2"/>
          </p:nvPr>
        </p:nvSpPr>
        <p:spPr>
          <a:xfrm>
            <a:off x="629100" y="3180016"/>
            <a:ext cx="3869100" cy="3009647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sv-SE" dirty="0"/>
          </a:p>
        </p:txBody>
      </p:sp>
      <p:sp>
        <p:nvSpPr>
          <p:cNvPr id="5" name="Platshållare för text 4"/>
          <p:cNvSpPr>
            <a:spLocks noGrp="1"/>
          </p:cNvSpPr>
          <p:nvPr>
            <p:ph type="body" sz="quarter" idx="3"/>
          </p:nvPr>
        </p:nvSpPr>
        <p:spPr>
          <a:xfrm>
            <a:off x="4630500" y="2235599"/>
            <a:ext cx="3869100" cy="823912"/>
          </a:xfrm>
        </p:spPr>
        <p:txBody>
          <a:bodyPr anchor="b">
            <a:noAutofit/>
          </a:bodyPr>
          <a:lstStyle>
            <a:lvl1pPr marL="0" indent="0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6" name="Platshållare för innehåll 5"/>
          <p:cNvSpPr>
            <a:spLocks noGrp="1"/>
          </p:cNvSpPr>
          <p:nvPr>
            <p:ph sz="quarter" idx="4"/>
          </p:nvPr>
        </p:nvSpPr>
        <p:spPr>
          <a:xfrm>
            <a:off x="4630500" y="3180014"/>
            <a:ext cx="3869100" cy="3009648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sv-SE" dirty="0"/>
          </a:p>
        </p:txBody>
      </p:sp>
      <p:sp>
        <p:nvSpPr>
          <p:cNvPr id="7" name="Platshållare fö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4CBEE-E6DE-47E3-981B-80C11ECF5B1C}" type="datetimeFigureOut">
              <a:rPr lang="sv-SE" smtClean="0"/>
              <a:pPr/>
              <a:t>2022-09-06</a:t>
            </a:fld>
            <a:endParaRPr lang="sv-SE" dirty="0"/>
          </a:p>
        </p:txBody>
      </p:sp>
      <p:sp>
        <p:nvSpPr>
          <p:cNvPr id="8" name="Platshållare för sidfo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9" name="Platshållare för bild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34427D-BC02-4BB6-9552-FEF7E6C4F2BF}" type="slidenum">
              <a:rPr lang="sv-SE" smtClean="0"/>
              <a:pPr/>
              <a:t>‹#›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9923489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ubrik 1"/>
          <p:cNvSpPr>
            <a:spLocks noGrp="1"/>
          </p:cNvSpPr>
          <p:nvPr>
            <p:ph type="title"/>
          </p:nvPr>
        </p:nvSpPr>
        <p:spPr>
          <a:xfrm>
            <a:off x="629100" y="1540800"/>
            <a:ext cx="7896659" cy="736844"/>
          </a:xfrm>
        </p:spPr>
        <p:txBody>
          <a:bodyPr/>
          <a:lstStyle/>
          <a:p>
            <a:r>
              <a:rPr lang="sv-SE"/>
              <a:t>Klicka här för att ändra format</a:t>
            </a:r>
            <a:endParaRPr lang="sv-SE" dirty="0"/>
          </a:p>
        </p:txBody>
      </p:sp>
      <p:sp>
        <p:nvSpPr>
          <p:cNvPr id="2" name="Platshållare fö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4CBEE-E6DE-47E3-981B-80C11ECF5B1C}" type="datetimeFigureOut">
              <a:rPr lang="sv-SE" smtClean="0"/>
              <a:pPr/>
              <a:t>2022-09-06</a:t>
            </a:fld>
            <a:endParaRPr lang="sv-SE" dirty="0"/>
          </a:p>
        </p:txBody>
      </p:sp>
      <p:sp>
        <p:nvSpPr>
          <p:cNvPr id="3" name="Platshållare för sidfo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34427D-BC02-4BB6-9552-FEF7E6C4F2BF}" type="slidenum">
              <a:rPr lang="sv-SE" smtClean="0"/>
              <a:pPr/>
              <a:t>‹#›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7044366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99924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RTBIL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tshållare för text 24">
            <a:extLst>
              <a:ext uri="{FF2B5EF4-FFF2-40B4-BE49-F238E27FC236}">
                <a16:creationId xmlns:a16="http://schemas.microsoft.com/office/drawing/2014/main" id="{B702F00F-E5EF-BF48-806D-7E0FC1B3BE5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239237" y="60965"/>
            <a:ext cx="2661254" cy="180000"/>
          </a:xfrm>
        </p:spPr>
        <p:txBody>
          <a:bodyPr anchor="ctr" anchorCtr="0">
            <a:noAutofit/>
          </a:bodyPr>
          <a:lstStyle>
            <a:lvl1pPr marL="0" indent="0" algn="r">
              <a:buFont typeface="Arial" panose="020B0604020202020204" pitchFamily="34" charset="0"/>
              <a:buNone/>
              <a:defRPr sz="600" spc="225">
                <a:latin typeface="PT Mono" panose="02060509020205020204" pitchFamily="49" charset="77"/>
              </a:defRPr>
            </a:lvl1pPr>
          </a:lstStyle>
          <a:p>
            <a:pPr lvl="0"/>
            <a:r>
              <a:rPr lang="sv-SE"/>
              <a:t>PRESENTATIONSTITEL ELLER NAMN</a:t>
            </a:r>
          </a:p>
        </p:txBody>
      </p:sp>
      <p:pic>
        <p:nvPicPr>
          <p:cNvPr id="7" name="Bizmaker color loop 04_1.5mbps_medel.mp4" descr="Bizmaker color loop 04_1.5mbps_medel.mp4">
            <a:hlinkClick r:id="" action="ppaction://media"/>
            <a:extLst>
              <a:ext uri="{FF2B5EF4-FFF2-40B4-BE49-F238E27FC236}">
                <a16:creationId xmlns:a16="http://schemas.microsoft.com/office/drawing/2014/main" id="{F9D10A08-A139-FE4F-91D1-A2CABE0107BE}"/>
              </a:ext>
            </a:extLst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2121" t="3675" r="2002" b="3675"/>
          <a:stretch/>
        </p:blipFill>
        <p:spPr>
          <a:xfrm>
            <a:off x="188999" y="252001"/>
            <a:ext cx="8766900" cy="6353999"/>
          </a:xfrm>
          <a:prstGeom prst="rect">
            <a:avLst/>
          </a:prstGeom>
        </p:spPr>
      </p:pic>
      <p:pic>
        <p:nvPicPr>
          <p:cNvPr id="6" name="Bildobjekt 5" descr="En bild som visar ritning, tecken&#10;&#10;Automatiskt genererad beskrivning">
            <a:extLst>
              <a:ext uri="{FF2B5EF4-FFF2-40B4-BE49-F238E27FC236}">
                <a16:creationId xmlns:a16="http://schemas.microsoft.com/office/drawing/2014/main" id="{C504B8D8-7B7E-8E4B-A816-7D3D1E1467E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576513" y="2673349"/>
            <a:ext cx="3990975" cy="151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587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04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VSNITT BLÅ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text 3"/>
          <p:cNvSpPr>
            <a:spLocks noGrp="1"/>
          </p:cNvSpPr>
          <p:nvPr>
            <p:ph type="body" sz="quarter" idx="10" hasCustomPrompt="1"/>
          </p:nvPr>
        </p:nvSpPr>
        <p:spPr>
          <a:xfrm>
            <a:off x="-1" y="2408376"/>
            <a:ext cx="9144001" cy="84455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2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hrikhand" charset="0"/>
                <a:ea typeface="Shrikhand" charset="0"/>
                <a:cs typeface="Shrikhand" charset="0"/>
              </a:defRPr>
            </a:lvl1pPr>
          </a:lstStyle>
          <a:p>
            <a:pPr lvl="0"/>
            <a:r>
              <a:rPr lang="sv-SE"/>
              <a:t>AVSNITTSRUBRIK</a:t>
            </a:r>
          </a:p>
        </p:txBody>
      </p:sp>
      <p:sp>
        <p:nvSpPr>
          <p:cNvPr id="3" name="Platshållare för text 3"/>
          <p:cNvSpPr>
            <a:spLocks noGrp="1"/>
          </p:cNvSpPr>
          <p:nvPr>
            <p:ph type="body" sz="quarter" idx="11" hasCustomPrompt="1"/>
          </p:nvPr>
        </p:nvSpPr>
        <p:spPr>
          <a:xfrm>
            <a:off x="-1" y="1824060"/>
            <a:ext cx="9144001" cy="55086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T Mono" charset="0"/>
                <a:ea typeface="PT Mono" charset="0"/>
                <a:cs typeface="PT Mono" charset="0"/>
              </a:defRPr>
            </a:lvl1pPr>
          </a:lstStyle>
          <a:p>
            <a:pPr lvl="0"/>
            <a:r>
              <a:rPr lang="sv-SE"/>
              <a:t>KORT INLEDANDE</a:t>
            </a:r>
          </a:p>
        </p:txBody>
      </p:sp>
      <p:sp>
        <p:nvSpPr>
          <p:cNvPr id="4" name="Platshållare för text 3"/>
          <p:cNvSpPr>
            <a:spLocks noGrp="1"/>
          </p:cNvSpPr>
          <p:nvPr>
            <p:ph type="body" sz="quarter" idx="12" hasCustomPrompt="1"/>
          </p:nvPr>
        </p:nvSpPr>
        <p:spPr>
          <a:xfrm>
            <a:off x="1828799" y="3582774"/>
            <a:ext cx="5486400" cy="25421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 rtl="0">
              <a:lnSpc>
                <a:spcPct val="100000"/>
              </a:lnSpc>
              <a:buNone/>
              <a:defRPr lang="sv-SE" sz="1350" b="0" i="0" u="none" strike="noStrike" kern="1200" dirty="0" smtClean="0">
                <a:solidFill>
                  <a:srgbClr val="FFFFFF"/>
                </a:solidFill>
                <a:latin typeface="PT Mono" panose="02060509020205020204" pitchFamily="49" charset="77"/>
                <a:cs typeface="PT Mono" panose="02060509020205020204" pitchFamily="49" charset="77"/>
              </a:defRPr>
            </a:lvl1pPr>
          </a:lstStyle>
          <a:p>
            <a:r>
              <a:rPr lang="sv-SE"/>
              <a:t>En mycket kort inledande textsummering om vad nästa del i presentationen handlar om sätts här.</a:t>
            </a:r>
          </a:p>
        </p:txBody>
      </p:sp>
    </p:spTree>
    <p:extLst>
      <p:ext uri="{BB962C8B-B14F-4D97-AF65-F5344CB8AC3E}">
        <p14:creationId xmlns:p14="http://schemas.microsoft.com/office/powerpoint/2010/main" val="5681278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VSNITT ORAN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text 3"/>
          <p:cNvSpPr>
            <a:spLocks noGrp="1"/>
          </p:cNvSpPr>
          <p:nvPr>
            <p:ph type="body" sz="quarter" idx="10" hasCustomPrompt="1"/>
          </p:nvPr>
        </p:nvSpPr>
        <p:spPr>
          <a:xfrm>
            <a:off x="-1" y="2408376"/>
            <a:ext cx="9144001" cy="84455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2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hrikhand" charset="0"/>
                <a:ea typeface="Shrikhand" charset="0"/>
                <a:cs typeface="Shrikhand" charset="0"/>
              </a:defRPr>
            </a:lvl1pPr>
          </a:lstStyle>
          <a:p>
            <a:pPr lvl="0"/>
            <a:r>
              <a:rPr lang="sv-SE"/>
              <a:t>AVSNITTSRUBRIK</a:t>
            </a:r>
          </a:p>
        </p:txBody>
      </p:sp>
      <p:sp>
        <p:nvSpPr>
          <p:cNvPr id="3" name="Platshållare för text 3"/>
          <p:cNvSpPr>
            <a:spLocks noGrp="1"/>
          </p:cNvSpPr>
          <p:nvPr>
            <p:ph type="body" sz="quarter" idx="11" hasCustomPrompt="1"/>
          </p:nvPr>
        </p:nvSpPr>
        <p:spPr>
          <a:xfrm>
            <a:off x="-1" y="1824060"/>
            <a:ext cx="9144001" cy="55086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T Mono" charset="0"/>
                <a:ea typeface="PT Mono" charset="0"/>
                <a:cs typeface="PT Mono" charset="0"/>
              </a:defRPr>
            </a:lvl1pPr>
          </a:lstStyle>
          <a:p>
            <a:pPr lvl="0"/>
            <a:r>
              <a:rPr lang="sv-SE"/>
              <a:t>KORT INLEDANDE</a:t>
            </a:r>
          </a:p>
        </p:txBody>
      </p:sp>
      <p:sp>
        <p:nvSpPr>
          <p:cNvPr id="6" name="Platshållare för text 3">
            <a:extLst>
              <a:ext uri="{FF2B5EF4-FFF2-40B4-BE49-F238E27FC236}">
                <a16:creationId xmlns:a16="http://schemas.microsoft.com/office/drawing/2014/main" id="{7737765D-4288-AA45-A0E4-4C3E002810C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828799" y="3582774"/>
            <a:ext cx="5486400" cy="25421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 rtl="0">
              <a:lnSpc>
                <a:spcPct val="100000"/>
              </a:lnSpc>
              <a:buNone/>
              <a:defRPr lang="sv-SE" sz="1350" b="0" i="0" u="none" strike="noStrike" kern="1200" dirty="0" smtClean="0">
                <a:solidFill>
                  <a:srgbClr val="FFFFFF"/>
                </a:solidFill>
                <a:latin typeface="PT Mono" panose="02060509020205020204" pitchFamily="49" charset="77"/>
                <a:cs typeface="PT Mono" panose="02060509020205020204" pitchFamily="49" charset="77"/>
              </a:defRPr>
            </a:lvl1pPr>
          </a:lstStyle>
          <a:p>
            <a:r>
              <a:rPr lang="sv-SE"/>
              <a:t>En mycket kort inledande textsummering om vad nästa del i presentationen handlar om sätts här.</a:t>
            </a:r>
          </a:p>
        </p:txBody>
      </p:sp>
    </p:spTree>
    <p:extLst>
      <p:ext uri="{BB962C8B-B14F-4D97-AF65-F5344CB8AC3E}">
        <p14:creationId xmlns:p14="http://schemas.microsoft.com/office/powerpoint/2010/main" val="197448956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VSNITT GRÖ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text 3"/>
          <p:cNvSpPr>
            <a:spLocks noGrp="1"/>
          </p:cNvSpPr>
          <p:nvPr>
            <p:ph type="body" sz="quarter" idx="10" hasCustomPrompt="1"/>
          </p:nvPr>
        </p:nvSpPr>
        <p:spPr>
          <a:xfrm>
            <a:off x="-1" y="2408376"/>
            <a:ext cx="9144001" cy="84455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2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hrikhand" charset="0"/>
                <a:ea typeface="Shrikhand" charset="0"/>
                <a:cs typeface="Shrikhand" charset="0"/>
              </a:defRPr>
            </a:lvl1pPr>
          </a:lstStyle>
          <a:p>
            <a:pPr lvl="0"/>
            <a:r>
              <a:rPr lang="sv-SE"/>
              <a:t>AVSNITTSRUBRIK</a:t>
            </a:r>
          </a:p>
        </p:txBody>
      </p:sp>
      <p:sp>
        <p:nvSpPr>
          <p:cNvPr id="3" name="Platshållare för text 3"/>
          <p:cNvSpPr>
            <a:spLocks noGrp="1"/>
          </p:cNvSpPr>
          <p:nvPr>
            <p:ph type="body" sz="quarter" idx="11" hasCustomPrompt="1"/>
          </p:nvPr>
        </p:nvSpPr>
        <p:spPr>
          <a:xfrm>
            <a:off x="-1" y="1824060"/>
            <a:ext cx="9144001" cy="55086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T Mono" charset="0"/>
                <a:ea typeface="PT Mono" charset="0"/>
                <a:cs typeface="PT Mono" charset="0"/>
              </a:defRPr>
            </a:lvl1pPr>
          </a:lstStyle>
          <a:p>
            <a:pPr lvl="0"/>
            <a:r>
              <a:rPr lang="sv-SE"/>
              <a:t>KORT INLEDANDE</a:t>
            </a:r>
          </a:p>
        </p:txBody>
      </p:sp>
      <p:sp>
        <p:nvSpPr>
          <p:cNvPr id="6" name="Platshållare för text 3">
            <a:extLst>
              <a:ext uri="{FF2B5EF4-FFF2-40B4-BE49-F238E27FC236}">
                <a16:creationId xmlns:a16="http://schemas.microsoft.com/office/drawing/2014/main" id="{6586EB74-F733-5B4D-97C4-5D908F76A0F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828799" y="3582774"/>
            <a:ext cx="5486400" cy="25421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 rtl="0">
              <a:lnSpc>
                <a:spcPct val="100000"/>
              </a:lnSpc>
              <a:buNone/>
              <a:defRPr lang="sv-SE" sz="1350" b="0" i="0" u="none" strike="noStrike" kern="1200" dirty="0" smtClean="0">
                <a:solidFill>
                  <a:srgbClr val="FFFFFF"/>
                </a:solidFill>
                <a:latin typeface="PT Mono" panose="02060509020205020204" pitchFamily="49" charset="77"/>
                <a:cs typeface="PT Mono" panose="02060509020205020204" pitchFamily="49" charset="77"/>
              </a:defRPr>
            </a:lvl1pPr>
          </a:lstStyle>
          <a:p>
            <a:r>
              <a:rPr lang="sv-SE"/>
              <a:t>En mycket kort inledande textsummering om vad nästa del i presentationen handlar om sätts här.</a:t>
            </a:r>
          </a:p>
        </p:txBody>
      </p:sp>
    </p:spTree>
    <p:extLst>
      <p:ext uri="{BB962C8B-B14F-4D97-AF65-F5344CB8AC3E}">
        <p14:creationId xmlns:p14="http://schemas.microsoft.com/office/powerpoint/2010/main" val="252420859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VSNITT GULD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text 3"/>
          <p:cNvSpPr>
            <a:spLocks noGrp="1"/>
          </p:cNvSpPr>
          <p:nvPr>
            <p:ph type="body" sz="quarter" idx="10" hasCustomPrompt="1"/>
          </p:nvPr>
        </p:nvSpPr>
        <p:spPr>
          <a:xfrm>
            <a:off x="-1" y="2408376"/>
            <a:ext cx="9144001" cy="84455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2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hrikhand" charset="0"/>
                <a:ea typeface="Shrikhand" charset="0"/>
                <a:cs typeface="Shrikhand" charset="0"/>
              </a:defRPr>
            </a:lvl1pPr>
          </a:lstStyle>
          <a:p>
            <a:pPr lvl="0"/>
            <a:r>
              <a:rPr lang="sv-SE"/>
              <a:t>AVSNITTSRUBRIK</a:t>
            </a:r>
          </a:p>
        </p:txBody>
      </p:sp>
      <p:sp>
        <p:nvSpPr>
          <p:cNvPr id="3" name="Platshållare för text 3"/>
          <p:cNvSpPr>
            <a:spLocks noGrp="1"/>
          </p:cNvSpPr>
          <p:nvPr>
            <p:ph type="body" sz="quarter" idx="11" hasCustomPrompt="1"/>
          </p:nvPr>
        </p:nvSpPr>
        <p:spPr>
          <a:xfrm>
            <a:off x="-1" y="1824060"/>
            <a:ext cx="9144001" cy="55086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T Mono" charset="0"/>
                <a:ea typeface="PT Mono" charset="0"/>
                <a:cs typeface="PT Mono" charset="0"/>
              </a:defRPr>
            </a:lvl1pPr>
          </a:lstStyle>
          <a:p>
            <a:pPr lvl="0"/>
            <a:r>
              <a:rPr lang="sv-SE"/>
              <a:t>KORT INLEDANDE</a:t>
            </a:r>
          </a:p>
        </p:txBody>
      </p:sp>
      <p:sp>
        <p:nvSpPr>
          <p:cNvPr id="6" name="Platshållare för text 3">
            <a:extLst>
              <a:ext uri="{FF2B5EF4-FFF2-40B4-BE49-F238E27FC236}">
                <a16:creationId xmlns:a16="http://schemas.microsoft.com/office/drawing/2014/main" id="{3DCD9E5E-8151-A145-9EDE-3D145D9C51F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828799" y="3582774"/>
            <a:ext cx="5486400" cy="25421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 rtl="0">
              <a:lnSpc>
                <a:spcPct val="100000"/>
              </a:lnSpc>
              <a:buNone/>
              <a:defRPr lang="sv-SE" sz="1350" b="0" i="0" u="none" strike="noStrike" kern="1200" dirty="0" smtClean="0">
                <a:solidFill>
                  <a:srgbClr val="FFFFFF"/>
                </a:solidFill>
                <a:latin typeface="PT Mono" panose="02060509020205020204" pitchFamily="49" charset="77"/>
                <a:cs typeface="PT Mono" panose="02060509020205020204" pitchFamily="49" charset="77"/>
              </a:defRPr>
            </a:lvl1pPr>
          </a:lstStyle>
          <a:p>
            <a:r>
              <a:rPr lang="sv-SE"/>
              <a:t>En mycket kort inledande textsummering om vad nästa del i presentationen handlar om sätts här.</a:t>
            </a:r>
          </a:p>
        </p:txBody>
      </p:sp>
    </p:spTree>
    <p:extLst>
      <p:ext uri="{BB962C8B-B14F-4D97-AF65-F5344CB8AC3E}">
        <p14:creationId xmlns:p14="http://schemas.microsoft.com/office/powerpoint/2010/main" val="320099471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VSNITT GRÅ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text 3"/>
          <p:cNvSpPr>
            <a:spLocks noGrp="1"/>
          </p:cNvSpPr>
          <p:nvPr>
            <p:ph type="body" sz="quarter" idx="10" hasCustomPrompt="1"/>
          </p:nvPr>
        </p:nvSpPr>
        <p:spPr>
          <a:xfrm>
            <a:off x="-1" y="2408376"/>
            <a:ext cx="9144001" cy="84455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2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hrikhand" charset="0"/>
                <a:ea typeface="Shrikhand" charset="0"/>
                <a:cs typeface="Shrikhand" charset="0"/>
              </a:defRPr>
            </a:lvl1pPr>
          </a:lstStyle>
          <a:p>
            <a:pPr lvl="0"/>
            <a:r>
              <a:rPr lang="sv-SE"/>
              <a:t>AVSNITTSRUBRIK</a:t>
            </a:r>
          </a:p>
        </p:txBody>
      </p:sp>
      <p:sp>
        <p:nvSpPr>
          <p:cNvPr id="3" name="Platshållare för text 3"/>
          <p:cNvSpPr>
            <a:spLocks noGrp="1"/>
          </p:cNvSpPr>
          <p:nvPr>
            <p:ph type="body" sz="quarter" idx="11" hasCustomPrompt="1"/>
          </p:nvPr>
        </p:nvSpPr>
        <p:spPr>
          <a:xfrm>
            <a:off x="-1" y="1824060"/>
            <a:ext cx="9144001" cy="55086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T Mono" charset="0"/>
                <a:ea typeface="PT Mono" charset="0"/>
                <a:cs typeface="PT Mono" charset="0"/>
              </a:defRPr>
            </a:lvl1pPr>
          </a:lstStyle>
          <a:p>
            <a:pPr lvl="0"/>
            <a:r>
              <a:rPr lang="sv-SE"/>
              <a:t>KORT INLEDANDE</a:t>
            </a:r>
          </a:p>
        </p:txBody>
      </p:sp>
      <p:sp>
        <p:nvSpPr>
          <p:cNvPr id="6" name="Platshållare för text 3">
            <a:extLst>
              <a:ext uri="{FF2B5EF4-FFF2-40B4-BE49-F238E27FC236}">
                <a16:creationId xmlns:a16="http://schemas.microsoft.com/office/drawing/2014/main" id="{12BBD6DA-2891-8742-B854-DDE601B335C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828799" y="3582774"/>
            <a:ext cx="5486400" cy="25421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 rtl="0">
              <a:lnSpc>
                <a:spcPct val="100000"/>
              </a:lnSpc>
              <a:buNone/>
              <a:defRPr lang="sv-SE" sz="1350" b="0" i="0" u="none" strike="noStrike" kern="1200" dirty="0" smtClean="0">
                <a:solidFill>
                  <a:srgbClr val="FFFFFF"/>
                </a:solidFill>
                <a:latin typeface="PT Mono" panose="02060509020205020204" pitchFamily="49" charset="77"/>
                <a:cs typeface="PT Mono" panose="02060509020205020204" pitchFamily="49" charset="77"/>
              </a:defRPr>
            </a:lvl1pPr>
          </a:lstStyle>
          <a:p>
            <a:r>
              <a:rPr lang="sv-SE"/>
              <a:t>En mycket kort inledande textsummering om vad nästa del i presentationen handlar om sätts här.</a:t>
            </a:r>
          </a:p>
        </p:txBody>
      </p:sp>
    </p:spTree>
    <p:extLst>
      <p:ext uri="{BB962C8B-B14F-4D97-AF65-F5344CB8AC3E}">
        <p14:creationId xmlns:p14="http://schemas.microsoft.com/office/powerpoint/2010/main" val="5367426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Rubrik med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tshållare för bild 8"/>
          <p:cNvSpPr>
            <a:spLocks noGrp="1"/>
          </p:cNvSpPr>
          <p:nvPr>
            <p:ph type="pic" sz="quarter" idx="13"/>
          </p:nvPr>
        </p:nvSpPr>
        <p:spPr>
          <a:xfrm>
            <a:off x="0" y="3438000"/>
            <a:ext cx="9144000" cy="3420000"/>
          </a:xfrm>
        </p:spPr>
        <p:txBody>
          <a:bodyPr/>
          <a:lstStyle/>
          <a:p>
            <a:r>
              <a:rPr lang="sv-SE"/>
              <a:t>Klicka på ikonen för att lägga till en bild</a:t>
            </a:r>
            <a:endParaRPr lang="sv-SE" dirty="0"/>
          </a:p>
        </p:txBody>
      </p:sp>
      <p:sp>
        <p:nvSpPr>
          <p:cNvPr id="6" name="Underrubrik 2"/>
          <p:cNvSpPr>
            <a:spLocks noGrp="1"/>
          </p:cNvSpPr>
          <p:nvPr>
            <p:ph type="subTitle" idx="1" hasCustomPrompt="1"/>
          </p:nvPr>
        </p:nvSpPr>
        <p:spPr>
          <a:xfrm>
            <a:off x="1143000" y="2208554"/>
            <a:ext cx="7372350" cy="788400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1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 dirty="0"/>
              <a:t>Underrubrik</a:t>
            </a:r>
          </a:p>
        </p:txBody>
      </p:sp>
      <p:sp>
        <p:nvSpPr>
          <p:cNvPr id="3" name="Rubrik 2"/>
          <p:cNvSpPr>
            <a:spLocks noGrp="1"/>
          </p:cNvSpPr>
          <p:nvPr>
            <p:ph type="title" hasCustomPrompt="1"/>
          </p:nvPr>
        </p:nvSpPr>
        <p:spPr>
          <a:xfrm>
            <a:off x="1143000" y="1360799"/>
            <a:ext cx="7372351" cy="69120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3800"/>
            </a:lvl1pPr>
          </a:lstStyle>
          <a:p>
            <a:r>
              <a:rPr lang="sv-SE" dirty="0"/>
              <a:t>Stor rubrik</a:t>
            </a:r>
          </a:p>
        </p:txBody>
      </p:sp>
      <p:pic>
        <p:nvPicPr>
          <p:cNvPr id="7" name="107192D2-3778-4ECE-8BEC-1F42874D3F29" descr="759C4F0E-5528-4626-A835-687661AA8F96@familjenpangea"/>
          <p:cNvPicPr>
            <a:picLocks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8000" y="360000"/>
            <a:ext cx="1566000" cy="7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315221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NNEHÅLL_1 sp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tshållare för innehåll 4">
            <a:extLst>
              <a:ext uri="{FF2B5EF4-FFF2-40B4-BE49-F238E27FC236}">
                <a16:creationId xmlns:a16="http://schemas.microsoft.com/office/drawing/2014/main" id="{A15CDADA-9411-5545-B639-AD49A2BB434C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78001" y="1817689"/>
            <a:ext cx="8389646" cy="4231420"/>
          </a:xfrm>
        </p:spPr>
        <p:txBody>
          <a:bodyPr/>
          <a:lstStyle>
            <a:lvl1pPr marL="342900" indent="-342900">
              <a:buFont typeface="Arial" panose="020B0604020202020204" pitchFamily="34" charset="0"/>
              <a:buChar char="•"/>
              <a:defRPr/>
            </a:lvl1pPr>
          </a:lstStyle>
          <a:p>
            <a:pPr lvl="0"/>
            <a:r>
              <a:rPr lang="sv-SE"/>
              <a:t>Text, bild eller annat innehåll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8E2749D3-7E8C-3B4D-BA44-2ECAAA60E9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8000" y="365126"/>
            <a:ext cx="8389646" cy="1325563"/>
          </a:xfrm>
        </p:spPr>
        <p:txBody>
          <a:bodyPr/>
          <a:lstStyle/>
          <a:p>
            <a:r>
              <a:rPr lang="sv-SE"/>
              <a:t>SKRIV DIN RUBRIK HÄR</a:t>
            </a:r>
          </a:p>
        </p:txBody>
      </p:sp>
      <p:sp>
        <p:nvSpPr>
          <p:cNvPr id="15" name="textruta 14">
            <a:extLst>
              <a:ext uri="{FF2B5EF4-FFF2-40B4-BE49-F238E27FC236}">
                <a16:creationId xmlns:a16="http://schemas.microsoft.com/office/drawing/2014/main" id="{997CCCD1-8B31-504F-8A66-921158D9E7A8}"/>
              </a:ext>
            </a:extLst>
          </p:cNvPr>
          <p:cNvSpPr txBox="1"/>
          <p:nvPr userDrawn="1"/>
        </p:nvSpPr>
        <p:spPr>
          <a:xfrm>
            <a:off x="7886700" y="48122"/>
            <a:ext cx="1013791" cy="184666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sv-SE" sz="600" spc="225">
                <a:latin typeface="PT Mono" panose="02060509020205020204" pitchFamily="49" charset="77"/>
              </a:rPr>
              <a:t>BIZMAKER</a:t>
            </a:r>
          </a:p>
        </p:txBody>
      </p:sp>
    </p:spTree>
    <p:extLst>
      <p:ext uri="{BB962C8B-B14F-4D97-AF65-F5344CB8AC3E}">
        <p14:creationId xmlns:p14="http://schemas.microsoft.com/office/powerpoint/2010/main" val="390469426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NNEHÅLL_2 sp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tshållare för innehåll 10">
            <a:extLst>
              <a:ext uri="{FF2B5EF4-FFF2-40B4-BE49-F238E27FC236}">
                <a16:creationId xmlns:a16="http://schemas.microsoft.com/office/drawing/2014/main" id="{E458DC0E-F2DB-DF49-8B25-B81C50448CA3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78000" y="1817689"/>
            <a:ext cx="4050000" cy="4230687"/>
          </a:xfrm>
        </p:spPr>
        <p:txBody>
          <a:bodyPr/>
          <a:lstStyle>
            <a:lvl1pPr marL="342900" indent="-342900">
              <a:buFont typeface="Arial" panose="020B0604020202020204" pitchFamily="34" charset="0"/>
              <a:buChar char="•"/>
              <a:defRPr/>
            </a:lvl1pPr>
          </a:lstStyle>
          <a:p>
            <a:pPr lvl="0"/>
            <a:r>
              <a:rPr lang="sv-SE"/>
              <a:t>Text, bild eller annat innehåll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bild 3">
            <a:extLst>
              <a:ext uri="{FF2B5EF4-FFF2-40B4-BE49-F238E27FC236}">
                <a16:creationId xmlns:a16="http://schemas.microsoft.com/office/drawing/2014/main" id="{29ED89A7-A3D9-8748-BC4B-865DF8B9527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689000" y="1817689"/>
            <a:ext cx="4077000" cy="4230687"/>
          </a:xfrm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sv-SE"/>
              <a:t>Infoga bild</a:t>
            </a:r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8E2749D3-7E8C-3B4D-BA44-2ECAAA60E9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8000" y="365126"/>
            <a:ext cx="8389646" cy="1325563"/>
          </a:xfrm>
        </p:spPr>
        <p:txBody>
          <a:bodyPr/>
          <a:lstStyle/>
          <a:p>
            <a:r>
              <a:rPr lang="sv-SE"/>
              <a:t>SKRIV DIN RUBRIK HÄR</a:t>
            </a:r>
          </a:p>
        </p:txBody>
      </p:sp>
      <p:sp>
        <p:nvSpPr>
          <p:cNvPr id="16" name="textruta 15">
            <a:extLst>
              <a:ext uri="{FF2B5EF4-FFF2-40B4-BE49-F238E27FC236}">
                <a16:creationId xmlns:a16="http://schemas.microsoft.com/office/drawing/2014/main" id="{ADAF967A-8484-BD4A-8866-0EE30C981406}"/>
              </a:ext>
            </a:extLst>
          </p:cNvPr>
          <p:cNvSpPr txBox="1"/>
          <p:nvPr userDrawn="1"/>
        </p:nvSpPr>
        <p:spPr>
          <a:xfrm>
            <a:off x="7886700" y="48122"/>
            <a:ext cx="1013791" cy="184666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sv-SE" sz="600" spc="225">
                <a:latin typeface="PT Mono" panose="02060509020205020204" pitchFamily="49" charset="77"/>
              </a:rPr>
              <a:t>BIZMAKER</a:t>
            </a:r>
          </a:p>
        </p:txBody>
      </p:sp>
    </p:spTree>
    <p:extLst>
      <p:ext uri="{BB962C8B-B14F-4D97-AF65-F5344CB8AC3E}">
        <p14:creationId xmlns:p14="http://schemas.microsoft.com/office/powerpoint/2010/main" val="161646769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NNEHÅLL+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tshållare för bild 5">
            <a:extLst>
              <a:ext uri="{FF2B5EF4-FFF2-40B4-BE49-F238E27FC236}">
                <a16:creationId xmlns:a16="http://schemas.microsoft.com/office/drawing/2014/main" id="{20AD016C-2176-E04B-A524-F2D6882B92BE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229000" y="252001"/>
            <a:ext cx="3726450" cy="6353999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100">
                <a:solidFill>
                  <a:srgbClr val="4D4D4C"/>
                </a:solidFill>
                <a:latin typeface="Vollkorn Regular" charset="0"/>
                <a:ea typeface="Vollkorn Regular" charset="0"/>
                <a:cs typeface="Vollkorn Regular" charset="0"/>
              </a:defRPr>
            </a:lvl1pPr>
          </a:lstStyle>
          <a:p>
            <a:r>
              <a:rPr lang="sv-SE"/>
              <a:t>Infoga bild</a:t>
            </a:r>
          </a:p>
        </p:txBody>
      </p:sp>
      <p:sp>
        <p:nvSpPr>
          <p:cNvPr id="11" name="Platshållare för innehåll 10">
            <a:extLst>
              <a:ext uri="{FF2B5EF4-FFF2-40B4-BE49-F238E27FC236}">
                <a16:creationId xmlns:a16="http://schemas.microsoft.com/office/drawing/2014/main" id="{E458DC0E-F2DB-DF49-8B25-B81C50448CA3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78000" y="1817689"/>
            <a:ext cx="4481144" cy="4230687"/>
          </a:xfrm>
        </p:spPr>
        <p:txBody>
          <a:bodyPr/>
          <a:lstStyle>
            <a:lvl1pPr marL="342900" indent="-342900">
              <a:buFont typeface="Arial" panose="020B0604020202020204" pitchFamily="34" charset="0"/>
              <a:buChar char="•"/>
              <a:defRPr/>
            </a:lvl1pPr>
          </a:lstStyle>
          <a:p>
            <a:pPr lvl="0"/>
            <a:r>
              <a:rPr lang="sv-SE"/>
              <a:t>Text, bild eller annat innehåll 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8E2749D3-7E8C-3B4D-BA44-2ECAAA60E9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8000" y="365126"/>
            <a:ext cx="4481144" cy="1325563"/>
          </a:xfrm>
        </p:spPr>
        <p:txBody>
          <a:bodyPr/>
          <a:lstStyle/>
          <a:p>
            <a:r>
              <a:rPr lang="sv-SE"/>
              <a:t>SKRIV DIN RUBRIK HÄR</a:t>
            </a:r>
          </a:p>
        </p:txBody>
      </p:sp>
      <p:sp>
        <p:nvSpPr>
          <p:cNvPr id="15" name="textruta 14">
            <a:extLst>
              <a:ext uri="{FF2B5EF4-FFF2-40B4-BE49-F238E27FC236}">
                <a16:creationId xmlns:a16="http://schemas.microsoft.com/office/drawing/2014/main" id="{439F8A78-2653-E045-861B-93C53DE70BC0}"/>
              </a:ext>
            </a:extLst>
          </p:cNvPr>
          <p:cNvSpPr txBox="1"/>
          <p:nvPr userDrawn="1"/>
        </p:nvSpPr>
        <p:spPr>
          <a:xfrm>
            <a:off x="7886700" y="48122"/>
            <a:ext cx="1013791" cy="184666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sv-SE" sz="600" spc="225">
                <a:latin typeface="PT Mono" panose="02060509020205020204" pitchFamily="49" charset="77"/>
              </a:rPr>
              <a:t>BIZMAKER</a:t>
            </a:r>
          </a:p>
        </p:txBody>
      </p:sp>
    </p:spTree>
    <p:extLst>
      <p:ext uri="{BB962C8B-B14F-4D97-AF65-F5344CB8AC3E}">
        <p14:creationId xmlns:p14="http://schemas.microsoft.com/office/powerpoint/2010/main" val="248968143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NNEHÅLL_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innehåll 3">
            <a:extLst>
              <a:ext uri="{FF2B5EF4-FFF2-40B4-BE49-F238E27FC236}">
                <a16:creationId xmlns:a16="http://schemas.microsoft.com/office/drawing/2014/main" id="{1C799E7C-AF8A-A149-9EF0-3A178577A49C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188550" y="251999"/>
            <a:ext cx="8766900" cy="6354000"/>
          </a:xfrm>
          <a:noFill/>
          <a:ln>
            <a:noFill/>
          </a:ln>
        </p:spPr>
        <p:txBody>
          <a:bodyPr lIns="0" tIns="0" rIns="0" bIns="0" anchor="ctr" anchorCtr="0"/>
          <a:lstStyle>
            <a:lvl1pPr marL="0" indent="0" algn="ctr">
              <a:buNone/>
              <a:defRPr/>
            </a:lvl1pPr>
          </a:lstStyle>
          <a:p>
            <a:pPr lvl="0"/>
            <a:r>
              <a:rPr lang="sv-SE"/>
              <a:t>Infoga bild eller annan media</a:t>
            </a:r>
          </a:p>
        </p:txBody>
      </p:sp>
      <p:sp>
        <p:nvSpPr>
          <p:cNvPr id="12" name="textruta 11">
            <a:extLst>
              <a:ext uri="{FF2B5EF4-FFF2-40B4-BE49-F238E27FC236}">
                <a16:creationId xmlns:a16="http://schemas.microsoft.com/office/drawing/2014/main" id="{26C04499-C987-7E45-A3E5-2932F71C8D71}"/>
              </a:ext>
            </a:extLst>
          </p:cNvPr>
          <p:cNvSpPr txBox="1"/>
          <p:nvPr userDrawn="1"/>
        </p:nvSpPr>
        <p:spPr>
          <a:xfrm>
            <a:off x="7886700" y="48122"/>
            <a:ext cx="1013791" cy="184666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sv-SE" sz="600" spc="225">
                <a:latin typeface="PT Mono" panose="02060509020205020204" pitchFamily="49" charset="77"/>
              </a:rPr>
              <a:t>BIZMAKER</a:t>
            </a:r>
          </a:p>
        </p:txBody>
      </p:sp>
    </p:spTree>
    <p:extLst>
      <p:ext uri="{BB962C8B-B14F-4D97-AF65-F5344CB8AC3E}">
        <p14:creationId xmlns:p14="http://schemas.microsoft.com/office/powerpoint/2010/main" val="86850978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AVSLUT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Bizmaker color loop 04_1.5mbps_medel.mp4" descr="Bizmaker color loop 04_1.5mbps_medel.mp4">
            <a:hlinkClick r:id="" action="ppaction://media"/>
            <a:extLst>
              <a:ext uri="{FF2B5EF4-FFF2-40B4-BE49-F238E27FC236}">
                <a16:creationId xmlns:a16="http://schemas.microsoft.com/office/drawing/2014/main" id="{916167B4-5FB7-2243-B167-B59D87A5FAF8}"/>
              </a:ext>
            </a:extLst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2121" t="3675" r="2002" b="3675"/>
          <a:stretch/>
        </p:blipFill>
        <p:spPr>
          <a:xfrm>
            <a:off x="188999" y="252001"/>
            <a:ext cx="8766900" cy="6353999"/>
          </a:xfrm>
          <a:prstGeom prst="rect">
            <a:avLst/>
          </a:prstGeom>
        </p:spPr>
      </p:pic>
      <p:sp>
        <p:nvSpPr>
          <p:cNvPr id="9" name="textruta 8">
            <a:extLst>
              <a:ext uri="{FF2B5EF4-FFF2-40B4-BE49-F238E27FC236}">
                <a16:creationId xmlns:a16="http://schemas.microsoft.com/office/drawing/2014/main" id="{6A4C7E34-A7B2-B840-97DA-114435863C6E}"/>
              </a:ext>
            </a:extLst>
          </p:cNvPr>
          <p:cNvSpPr txBox="1"/>
          <p:nvPr userDrawn="1"/>
        </p:nvSpPr>
        <p:spPr>
          <a:xfrm>
            <a:off x="1643556" y="2321941"/>
            <a:ext cx="5856889" cy="16389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sv-SE" sz="2400" b="1">
                <a:solidFill>
                  <a:schemeClr val="bg1"/>
                </a:solidFill>
                <a:effectLst>
                  <a:outerShdw blurRad="38100" dist="38100" dir="2700000" algn="tl" rotWithShape="0">
                    <a:prstClr val="black">
                      <a:alpha val="43000"/>
                    </a:prstClr>
                  </a:outerShdw>
                </a:effectLst>
                <a:latin typeface="PT Mono" panose="02060509020205020204" pitchFamily="49" charset="77"/>
              </a:rPr>
              <a:t>LET’S MAKE A</a:t>
            </a:r>
          </a:p>
          <a:p>
            <a:pPr algn="ctr"/>
            <a:r>
              <a:rPr lang="sv-SE" sz="4200">
                <a:solidFill>
                  <a:schemeClr val="bg1"/>
                </a:solidFill>
                <a:effectLst>
                  <a:outerShdw blurRad="38100" dist="38100" dir="2700000" algn="tl" rotWithShape="0">
                    <a:prstClr val="black">
                      <a:alpha val="43000"/>
                    </a:prstClr>
                  </a:outerShdw>
                </a:effectLst>
                <a:latin typeface="Shrikhand" panose="02000000000000000000" pitchFamily="2" charset="77"/>
                <a:cs typeface="Shrikhand" panose="02000000000000000000" pitchFamily="2" charset="77"/>
              </a:rPr>
              <a:t>MILLION IDEAS POP</a:t>
            </a:r>
          </a:p>
          <a:p>
            <a:pPr algn="ctr"/>
            <a:endParaRPr lang="sv-SE" sz="2100">
              <a:solidFill>
                <a:schemeClr val="bg1"/>
              </a:solidFill>
              <a:effectLst>
                <a:outerShdw blurRad="38100" dist="38100" dir="2700000" algn="tl" rotWithShape="0">
                  <a:prstClr val="black">
                    <a:alpha val="43000"/>
                  </a:prstClr>
                </a:outerShdw>
              </a:effectLst>
            </a:endParaRPr>
          </a:p>
          <a:p>
            <a:pPr algn="ctr"/>
            <a:r>
              <a:rPr lang="sv-SE" sz="1350" spc="225">
                <a:solidFill>
                  <a:schemeClr val="bg1"/>
                </a:solidFill>
                <a:effectLst>
                  <a:outerShdw blurRad="38100" dist="38100" dir="2700000" algn="tl" rotWithShape="0">
                    <a:prstClr val="black">
                      <a:alpha val="43000"/>
                    </a:prstClr>
                  </a:outerShdw>
                </a:effectLst>
                <a:latin typeface="PT Mono" panose="02060509020205020204" pitchFamily="49" charset="77"/>
              </a:rPr>
              <a:t>WWW.BIZMAKER.SE</a:t>
            </a:r>
          </a:p>
        </p:txBody>
      </p:sp>
      <p:sp>
        <p:nvSpPr>
          <p:cNvPr id="6" name="Platshållare för text 24">
            <a:extLst>
              <a:ext uri="{FF2B5EF4-FFF2-40B4-BE49-F238E27FC236}">
                <a16:creationId xmlns:a16="http://schemas.microsoft.com/office/drawing/2014/main" id="{66B98A48-7EA1-9D45-A27A-AD4752600D4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239237" y="60965"/>
            <a:ext cx="2661254" cy="180000"/>
          </a:xfrm>
        </p:spPr>
        <p:txBody>
          <a:bodyPr anchor="ctr" anchorCtr="0">
            <a:noAutofit/>
          </a:bodyPr>
          <a:lstStyle>
            <a:lvl1pPr marL="0" indent="0" algn="r">
              <a:buNone/>
              <a:defRPr sz="600" spc="225">
                <a:latin typeface="PT Mono" panose="02060509020205020204" pitchFamily="49" charset="77"/>
              </a:defRPr>
            </a:lvl1pPr>
          </a:lstStyle>
          <a:p>
            <a:pPr lvl="0"/>
            <a:r>
              <a:rPr lang="sv-SE"/>
              <a:t>PRESENTATIONSTITEL ELLER NAMN</a:t>
            </a:r>
          </a:p>
        </p:txBody>
      </p:sp>
    </p:spTree>
    <p:extLst>
      <p:ext uri="{BB962C8B-B14F-4D97-AF65-F5344CB8AC3E}">
        <p14:creationId xmlns:p14="http://schemas.microsoft.com/office/powerpoint/2010/main" val="2468588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04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 med plat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ktangel 3"/>
          <p:cNvSpPr/>
          <p:nvPr userDrawn="1"/>
        </p:nvSpPr>
        <p:spPr>
          <a:xfrm>
            <a:off x="0" y="3474720"/>
            <a:ext cx="9144000" cy="342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800"/>
          </a:p>
        </p:txBody>
      </p:sp>
      <p:sp>
        <p:nvSpPr>
          <p:cNvPr id="5" name="Rubrik 1"/>
          <p:cNvSpPr>
            <a:spLocks noGrp="1"/>
          </p:cNvSpPr>
          <p:nvPr>
            <p:ph type="ctrTitle" hasCustomPrompt="1"/>
          </p:nvPr>
        </p:nvSpPr>
        <p:spPr>
          <a:xfrm>
            <a:off x="1143001" y="1359582"/>
            <a:ext cx="7372350" cy="691957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3800" b="1" baseline="0">
                <a:solidFill>
                  <a:schemeClr val="tx1"/>
                </a:solidFill>
              </a:defRPr>
            </a:lvl1pPr>
          </a:lstStyle>
          <a:p>
            <a:r>
              <a:rPr lang="sv-SE" dirty="0"/>
              <a:t>Stor rubrik</a:t>
            </a:r>
          </a:p>
        </p:txBody>
      </p:sp>
      <p:sp>
        <p:nvSpPr>
          <p:cNvPr id="6" name="Underrubrik 2"/>
          <p:cNvSpPr>
            <a:spLocks noGrp="1"/>
          </p:cNvSpPr>
          <p:nvPr>
            <p:ph type="subTitle" idx="1" hasCustomPrompt="1"/>
          </p:nvPr>
        </p:nvSpPr>
        <p:spPr>
          <a:xfrm>
            <a:off x="1143001" y="2208554"/>
            <a:ext cx="7372349" cy="788400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1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 dirty="0"/>
              <a:t>Underrubrik</a:t>
            </a:r>
          </a:p>
        </p:txBody>
      </p:sp>
    </p:spTree>
    <p:extLst>
      <p:ext uri="{BB962C8B-B14F-4D97-AF65-F5344CB8AC3E}">
        <p14:creationId xmlns:p14="http://schemas.microsoft.com/office/powerpoint/2010/main" val="18389073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 hasCustomPrompt="1"/>
          </p:nvPr>
        </p:nvSpPr>
        <p:spPr>
          <a:xfrm>
            <a:off x="629100" y="1540801"/>
            <a:ext cx="7912894" cy="652145"/>
          </a:xfrm>
        </p:spPr>
        <p:txBody>
          <a:bodyPr/>
          <a:lstStyle>
            <a:lvl1pPr>
              <a:defRPr/>
            </a:lvl1pPr>
          </a:lstStyle>
          <a:p>
            <a:r>
              <a:rPr lang="sv-SE" dirty="0"/>
              <a:t>Mindre rubrik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>
          <a:xfrm>
            <a:off x="629100" y="2237130"/>
            <a:ext cx="7912894" cy="3836963"/>
          </a:xfrm>
        </p:spPr>
        <p:txBody>
          <a:bodyPr/>
          <a:lstStyle>
            <a:lvl1pPr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defRPr/>
            </a:lvl1pPr>
          </a:lstStyle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sv-SE" dirty="0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4CBEE-E6DE-47E3-981B-80C11ECF5B1C}" type="datetimeFigureOut">
              <a:rPr lang="sv-SE" smtClean="0"/>
              <a:pPr/>
              <a:t>2022-09-06</a:t>
            </a:fld>
            <a:endParaRPr lang="sv-SE" dirty="0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34427D-BC02-4BB6-9552-FEF7E6C4F2BF}" type="slidenum">
              <a:rPr lang="sv-SE" smtClean="0"/>
              <a:pPr/>
              <a:t>‹#›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6633253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vsnitts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1142100" y="3020400"/>
            <a:ext cx="7373700" cy="1117846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 sz="3800"/>
            </a:lvl1pPr>
          </a:lstStyle>
          <a:p>
            <a:r>
              <a:rPr lang="sv-SE"/>
              <a:t>Klicka här för att ändra format</a:t>
            </a:r>
            <a:endParaRPr lang="sv-SE" dirty="0"/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1142100" y="4589464"/>
            <a:ext cx="7373700" cy="1107952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4CBEE-E6DE-47E3-981B-80C11ECF5B1C}" type="datetimeFigureOut">
              <a:rPr lang="sv-SE" smtClean="0"/>
              <a:pPr/>
              <a:t>2022-09-06</a:t>
            </a:fld>
            <a:endParaRPr lang="sv-SE" dirty="0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34427D-BC02-4BB6-9552-FEF7E6C4F2BF}" type="slidenum">
              <a:rPr lang="sv-SE" smtClean="0"/>
              <a:pPr/>
              <a:t>‹#›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42109420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 med avsnit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ktangel 6"/>
          <p:cNvSpPr/>
          <p:nvPr userDrawn="1"/>
        </p:nvSpPr>
        <p:spPr>
          <a:xfrm>
            <a:off x="0" y="2358000"/>
            <a:ext cx="9144000" cy="450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800"/>
          </a:p>
        </p:txBody>
      </p:sp>
      <p:sp>
        <p:nvSpPr>
          <p:cNvPr id="2" name="Rubrik 1"/>
          <p:cNvSpPr>
            <a:spLocks noGrp="1"/>
          </p:cNvSpPr>
          <p:nvPr>
            <p:ph type="title" hasCustomPrompt="1"/>
          </p:nvPr>
        </p:nvSpPr>
        <p:spPr>
          <a:xfrm>
            <a:off x="1142100" y="3021178"/>
            <a:ext cx="7373700" cy="1382378"/>
          </a:xfrm>
        </p:spPr>
        <p:txBody>
          <a:bodyPr anchor="t">
            <a:normAutofit/>
          </a:bodyPr>
          <a:lstStyle>
            <a:lvl1pPr>
              <a:defRPr sz="3800">
                <a:solidFill>
                  <a:schemeClr val="bg1"/>
                </a:solidFill>
              </a:defRPr>
            </a:lvl1pPr>
          </a:lstStyle>
          <a:p>
            <a:r>
              <a:rPr lang="sv-SE" dirty="0"/>
              <a:t>Avsnittsrubrik</a:t>
            </a:r>
          </a:p>
        </p:txBody>
      </p:sp>
    </p:spTree>
    <p:extLst>
      <p:ext uri="{BB962C8B-B14F-4D97-AF65-F5344CB8AC3E}">
        <p14:creationId xmlns:p14="http://schemas.microsoft.com/office/powerpoint/2010/main" val="28733575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vå innehållsde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 hasCustomPrompt="1"/>
          </p:nvPr>
        </p:nvSpPr>
        <p:spPr>
          <a:xfrm>
            <a:off x="629101" y="1542416"/>
            <a:ext cx="7886249" cy="652145"/>
          </a:xfrm>
        </p:spPr>
        <p:txBody>
          <a:bodyPr/>
          <a:lstStyle>
            <a:lvl1pPr>
              <a:defRPr/>
            </a:lvl1pPr>
          </a:lstStyle>
          <a:p>
            <a:r>
              <a:rPr lang="sv-SE" dirty="0"/>
              <a:t>Mindre rubrik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sz="half" idx="1"/>
          </p:nvPr>
        </p:nvSpPr>
        <p:spPr>
          <a:xfrm>
            <a:off x="629100" y="2234709"/>
            <a:ext cx="3885300" cy="3942255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sv-SE" dirty="0"/>
          </a:p>
        </p:txBody>
      </p:sp>
      <p:sp>
        <p:nvSpPr>
          <p:cNvPr id="4" name="Platshållare för innehåll 3"/>
          <p:cNvSpPr>
            <a:spLocks noGrp="1"/>
          </p:cNvSpPr>
          <p:nvPr>
            <p:ph sz="half" idx="2"/>
          </p:nvPr>
        </p:nvSpPr>
        <p:spPr>
          <a:xfrm>
            <a:off x="4630500" y="2235600"/>
            <a:ext cx="3885300" cy="3942000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sv-SE" dirty="0"/>
          </a:p>
        </p:txBody>
      </p:sp>
      <p:sp>
        <p:nvSpPr>
          <p:cNvPr id="5" name="Platshållare fö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4CBEE-E6DE-47E3-981B-80C11ECF5B1C}" type="datetimeFigureOut">
              <a:rPr lang="sv-SE" smtClean="0"/>
              <a:pPr/>
              <a:t>2022-09-06</a:t>
            </a:fld>
            <a:endParaRPr lang="sv-SE" dirty="0"/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34427D-BC02-4BB6-9552-FEF7E6C4F2BF}" type="slidenum">
              <a:rPr lang="sv-SE" smtClean="0"/>
              <a:pPr/>
              <a:t>‹#›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8772731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 med bild och diagr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 hasCustomPrompt="1"/>
          </p:nvPr>
        </p:nvSpPr>
        <p:spPr>
          <a:xfrm>
            <a:off x="629101" y="1542416"/>
            <a:ext cx="7886249" cy="652145"/>
          </a:xfrm>
        </p:spPr>
        <p:txBody>
          <a:bodyPr/>
          <a:lstStyle>
            <a:lvl1pPr>
              <a:defRPr/>
            </a:lvl1pPr>
          </a:lstStyle>
          <a:p>
            <a:r>
              <a:rPr lang="sv-SE" dirty="0"/>
              <a:t>Mindre rubrik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sz="half" idx="1"/>
          </p:nvPr>
        </p:nvSpPr>
        <p:spPr>
          <a:xfrm>
            <a:off x="629100" y="2234709"/>
            <a:ext cx="3885300" cy="3942255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sv-SE" dirty="0"/>
          </a:p>
        </p:txBody>
      </p:sp>
      <p:sp>
        <p:nvSpPr>
          <p:cNvPr id="11" name="Platshållare för diagram 10"/>
          <p:cNvSpPr>
            <a:spLocks noGrp="1"/>
          </p:cNvSpPr>
          <p:nvPr>
            <p:ph type="chart" sz="quarter" idx="13"/>
          </p:nvPr>
        </p:nvSpPr>
        <p:spPr>
          <a:xfrm>
            <a:off x="4630500" y="2234963"/>
            <a:ext cx="3885300" cy="3942000"/>
          </a:xfrm>
        </p:spPr>
        <p:txBody>
          <a:bodyPr/>
          <a:lstStyle/>
          <a:p>
            <a:r>
              <a:rPr lang="sv-SE"/>
              <a:t>Klicka på ikonen för att lägga till ett diagram</a:t>
            </a:r>
            <a:endParaRPr lang="sv-SE" dirty="0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2D44CBEE-E6DE-47E3-981B-80C11ECF5B1C}" type="datetimeFigureOut">
              <a:rPr lang="sv-SE" smtClean="0"/>
              <a:pPr/>
              <a:t>2022-09-06</a:t>
            </a:fld>
            <a:endParaRPr lang="sv-SE" dirty="0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334427D-BC02-4BB6-9552-FEF7E6C4F2BF}" type="slidenum">
              <a:rPr lang="sv-SE" smtClean="0"/>
              <a:pPr/>
              <a:t>‹#›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0649929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 med bild oc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 hasCustomPrompt="1"/>
          </p:nvPr>
        </p:nvSpPr>
        <p:spPr>
          <a:xfrm>
            <a:off x="629101" y="1542416"/>
            <a:ext cx="7886249" cy="652145"/>
          </a:xfrm>
        </p:spPr>
        <p:txBody>
          <a:bodyPr/>
          <a:lstStyle>
            <a:lvl1pPr>
              <a:defRPr/>
            </a:lvl1pPr>
          </a:lstStyle>
          <a:p>
            <a:r>
              <a:rPr lang="sv-SE" dirty="0"/>
              <a:t>Mindre rubrik</a:t>
            </a:r>
          </a:p>
        </p:txBody>
      </p:sp>
      <p:sp>
        <p:nvSpPr>
          <p:cNvPr id="11" name="Platshållare för text 10"/>
          <p:cNvSpPr>
            <a:spLocks noGrp="1"/>
          </p:cNvSpPr>
          <p:nvPr>
            <p:ph type="body" sz="quarter" idx="13" hasCustomPrompt="1"/>
          </p:nvPr>
        </p:nvSpPr>
        <p:spPr>
          <a:xfrm>
            <a:off x="629100" y="2235599"/>
            <a:ext cx="3885300" cy="3942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sv-SE" dirty="0"/>
              <a:t>Bildtext</a:t>
            </a:r>
          </a:p>
        </p:txBody>
      </p:sp>
      <p:sp>
        <p:nvSpPr>
          <p:cNvPr id="13" name="Platshållare för bild 12"/>
          <p:cNvSpPr>
            <a:spLocks noGrp="1"/>
          </p:cNvSpPr>
          <p:nvPr>
            <p:ph type="pic" sz="quarter" idx="14"/>
          </p:nvPr>
        </p:nvSpPr>
        <p:spPr>
          <a:xfrm>
            <a:off x="4630499" y="2235599"/>
            <a:ext cx="3885300" cy="3942000"/>
          </a:xfrm>
        </p:spPr>
        <p:txBody>
          <a:bodyPr/>
          <a:lstStyle/>
          <a:p>
            <a:r>
              <a:rPr lang="sv-SE"/>
              <a:t>Klicka på ikonen för att lägga till en bild</a:t>
            </a:r>
          </a:p>
        </p:txBody>
      </p:sp>
      <p:sp>
        <p:nvSpPr>
          <p:cNvPr id="3" name="Platshållare för datum 2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2D44CBEE-E6DE-47E3-981B-80C11ECF5B1C}" type="datetimeFigureOut">
              <a:rPr lang="sv-SE" smtClean="0"/>
              <a:pPr/>
              <a:t>2022-09-06</a:t>
            </a:fld>
            <a:endParaRPr lang="sv-SE" dirty="0"/>
          </a:p>
        </p:txBody>
      </p:sp>
      <p:sp>
        <p:nvSpPr>
          <p:cNvPr id="4" name="Platshållare för sidfot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5" name="Platshållare för bildnumm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1334427D-BC02-4BB6-9552-FEF7E6C4F2BF}" type="slidenum">
              <a:rPr lang="sv-SE" smtClean="0"/>
              <a:pPr/>
              <a:t>‹#›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1149191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107192D2-3778-4ECE-8BEC-1F42874D3F29" descr="759C4F0E-5528-4626-A835-687661AA8F96@familjenpangea"/>
          <p:cNvPicPr>
            <a:picLocks noChangeArrowheads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8000" y="360000"/>
            <a:ext cx="1566000" cy="7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Platshållare för rubrik 1"/>
          <p:cNvSpPr>
            <a:spLocks noGrp="1"/>
          </p:cNvSpPr>
          <p:nvPr>
            <p:ph type="title"/>
          </p:nvPr>
        </p:nvSpPr>
        <p:spPr>
          <a:xfrm>
            <a:off x="1143001" y="1542416"/>
            <a:ext cx="7372349" cy="65214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sv-SE" dirty="0"/>
              <a:t>Klicka här för att ändra format</a:t>
            </a:r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1143000" y="2237130"/>
            <a:ext cx="7372350" cy="38369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sv-SE" dirty="0"/>
              <a:t>Klicka här för att ändra format på bakgrundstexten</a:t>
            </a:r>
          </a:p>
          <a:p>
            <a:pPr lvl="1"/>
            <a:r>
              <a:rPr lang="sv-SE" dirty="0"/>
              <a:t>Nivå två</a:t>
            </a:r>
          </a:p>
          <a:p>
            <a:pPr lvl="2"/>
            <a:r>
              <a:rPr lang="sv-SE" dirty="0"/>
              <a:t>Nivå tre</a:t>
            </a:r>
          </a:p>
          <a:p>
            <a:pPr lvl="3"/>
            <a:r>
              <a:rPr lang="sv-SE" dirty="0"/>
              <a:t>Nivå fyra</a:t>
            </a:r>
          </a:p>
          <a:p>
            <a:pPr lvl="4"/>
            <a:r>
              <a:rPr lang="sv-SE" dirty="0"/>
              <a:t>Nivå fem</a:t>
            </a:r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2"/>
          </p:nvPr>
        </p:nvSpPr>
        <p:spPr>
          <a:xfrm>
            <a:off x="5778000" y="6356351"/>
            <a:ext cx="1147399" cy="360000"/>
          </a:xfrm>
          <a:prstGeom prst="rect">
            <a:avLst/>
          </a:prstGeom>
        </p:spPr>
        <p:txBody>
          <a:bodyPr vert="horz" lIns="36000" tIns="45720" rIns="90000" bIns="45720" rtlCol="0" anchor="ctr"/>
          <a:lstStyle>
            <a:lvl1pPr algn="l"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fld id="{2D44CBEE-E6DE-47E3-981B-80C11ECF5B1C}" type="datetimeFigureOut">
              <a:rPr lang="sv-SE" smtClean="0"/>
              <a:pPr/>
              <a:t>2022-09-06</a:t>
            </a:fld>
            <a:endParaRPr lang="sv-SE" dirty="0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3"/>
          </p:nvPr>
        </p:nvSpPr>
        <p:spPr>
          <a:xfrm>
            <a:off x="3159000" y="6357600"/>
            <a:ext cx="2554165" cy="360000"/>
          </a:xfrm>
          <a:prstGeom prst="rect">
            <a:avLst/>
          </a:prstGeom>
        </p:spPr>
        <p:txBody>
          <a:bodyPr vert="horz" lIns="108000" tIns="45720" rIns="91440" bIns="45720" rtlCol="0" anchor="ctr"/>
          <a:lstStyle>
            <a:lvl1pPr algn="l"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endParaRPr lang="sv-SE" dirty="0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4"/>
          </p:nvPr>
        </p:nvSpPr>
        <p:spPr>
          <a:xfrm>
            <a:off x="7367950" y="6356350"/>
            <a:ext cx="1147400" cy="360000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fld id="{1334427D-BC02-4BB6-9552-FEF7E6C4F2BF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8" name="textruta 7"/>
          <p:cNvSpPr txBox="1"/>
          <p:nvPr userDrawn="1"/>
        </p:nvSpPr>
        <p:spPr>
          <a:xfrm>
            <a:off x="629100" y="6356349"/>
            <a:ext cx="2057400" cy="365125"/>
          </a:xfrm>
          <a:prstGeom prst="rect">
            <a:avLst/>
          </a:prstGeom>
          <a:noFill/>
        </p:spPr>
        <p:txBody>
          <a:bodyPr wrap="square" lIns="36000" rtlCol="0" anchor="ctr" anchorCtr="0">
            <a:noAutofit/>
          </a:bodyPr>
          <a:lstStyle/>
          <a:p>
            <a:r>
              <a:rPr lang="sv-SE" sz="1200" dirty="0">
                <a:latin typeface="Arial" panose="020B0604020202020204" pitchFamily="34" charset="0"/>
                <a:cs typeface="Arial" panose="020B0604020202020204" pitchFamily="34" charset="0"/>
              </a:rPr>
              <a:t>Mittuniversitetet</a:t>
            </a:r>
          </a:p>
        </p:txBody>
      </p:sp>
      <p:cxnSp>
        <p:nvCxnSpPr>
          <p:cNvPr id="9" name="Rak 8"/>
          <p:cNvCxnSpPr/>
          <p:nvPr userDrawn="1"/>
        </p:nvCxnSpPr>
        <p:spPr>
          <a:xfrm>
            <a:off x="639036" y="6310166"/>
            <a:ext cx="7884000" cy="0"/>
          </a:xfrm>
          <a:prstGeom prst="line">
            <a:avLst/>
          </a:prstGeom>
          <a:ln w="31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30314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57" r:id="rId3"/>
    <p:sldLayoutId id="2147483650" r:id="rId4"/>
    <p:sldLayoutId id="2147483651" r:id="rId5"/>
    <p:sldLayoutId id="2147483662" r:id="rId6"/>
    <p:sldLayoutId id="2147483652" r:id="rId7"/>
    <p:sldLayoutId id="2147483665" r:id="rId8"/>
    <p:sldLayoutId id="2147483663" r:id="rId9"/>
    <p:sldLayoutId id="2147483664" r:id="rId10"/>
    <p:sldLayoutId id="2147483653" r:id="rId11"/>
    <p:sldLayoutId id="2147483654" r:id="rId12"/>
    <p:sldLayoutId id="2147483655" r:id="rId13"/>
  </p:sldLayoutIdLst>
  <p:txStyles>
    <p:titleStyle>
      <a:lvl1pPr algn="l" defTabSz="914400" rtl="0" eaLnBrk="1" latinLnBrk="0" hangingPunct="1">
        <a:lnSpc>
          <a:spcPts val="3600"/>
        </a:lnSpc>
        <a:spcBef>
          <a:spcPct val="0"/>
        </a:spcBef>
        <a:buNone/>
        <a:defRPr sz="22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5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j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2880" userDrawn="1">
          <p15:clr>
            <a:srgbClr val="F26B43"/>
          </p15:clr>
        </p15:guide>
        <p15:guide id="3" orient="horz" pos="1094" userDrawn="1">
          <p15:clr>
            <a:srgbClr val="F26B43"/>
          </p15:clr>
        </p15:guide>
        <p15:guide id="4" orient="horz" pos="1480" userDrawn="1">
          <p15:clr>
            <a:srgbClr val="F26B43"/>
          </p15:clr>
        </p15:guide>
        <p15:guide id="5" pos="38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rubrik 1">
            <a:extLst>
              <a:ext uri="{FF2B5EF4-FFF2-40B4-BE49-F238E27FC236}">
                <a16:creationId xmlns:a16="http://schemas.microsoft.com/office/drawing/2014/main" id="{03CBD3C4-BAB3-C44F-9648-4FFA69391B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00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/>
          <a:p>
            <a:r>
              <a:rPr lang="sv-SE"/>
              <a:t>SÄTT DIN RUBRIK HÄR</a:t>
            </a:r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D2A3E902-3862-554E-A2DB-B610CB8A92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800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v-SE"/>
              <a:t>Text, bild eller annat innehåll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</p:spTree>
    <p:extLst>
      <p:ext uri="{BB962C8B-B14F-4D97-AF65-F5344CB8AC3E}">
        <p14:creationId xmlns:p14="http://schemas.microsoft.com/office/powerpoint/2010/main" val="3595482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</p:sldLayoutIdLst>
  <p:hf sldNum="0"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100" b="1" kern="1200">
          <a:solidFill>
            <a:schemeClr val="tx1"/>
          </a:solidFill>
          <a:latin typeface="PT Mono" panose="02060509020205020204" pitchFamily="49" charset="77"/>
          <a:ea typeface="+mj-ea"/>
          <a:cs typeface="+mj-cs"/>
        </a:defRPr>
      </a:lvl1pPr>
    </p:titleStyle>
    <p:bodyStyle>
      <a:lvl1pPr marL="342900" indent="-34290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Vollkorn Regular" panose="02000503070000020003" pitchFamily="2" charset="0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Systemtypsnitt normalt"/>
        <a:buChar char="-"/>
        <a:defRPr sz="2100" kern="1200">
          <a:solidFill>
            <a:schemeClr val="tx1"/>
          </a:solidFill>
          <a:latin typeface="Vollkorn Regular" panose="02000503070000020003" pitchFamily="2" charset="0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Systemtypsnitt normalt"/>
        <a:buChar char="-"/>
        <a:defRPr sz="2100" kern="1200">
          <a:solidFill>
            <a:schemeClr val="tx1"/>
          </a:solidFill>
          <a:latin typeface="Vollkorn Regular" panose="02000503070000020003" pitchFamily="2" charset="0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Systemtypsnitt normalt"/>
        <a:buChar char="-"/>
        <a:defRPr sz="2100" kern="1200">
          <a:solidFill>
            <a:schemeClr val="tx1"/>
          </a:solidFill>
          <a:latin typeface="Vollkorn Regular" panose="02000503070000020003" pitchFamily="2" charset="0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Systemtypsnitt normalt"/>
        <a:buChar char="-"/>
        <a:defRPr sz="2100" kern="1200">
          <a:solidFill>
            <a:schemeClr val="tx1"/>
          </a:solidFill>
          <a:latin typeface="Vollkorn Regular" panose="02000503070000020003" pitchFamily="2" charset="0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enti.com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sv-SE" dirty="0"/>
              <a:t>Miun Innovation</a:t>
            </a:r>
            <a:endParaRPr lang="da-DK" dirty="0"/>
          </a:p>
        </p:txBody>
      </p:sp>
      <p:sp>
        <p:nvSpPr>
          <p:cNvPr id="3" name="Underrubrik 2"/>
          <p:cNvSpPr>
            <a:spLocks noGrp="1"/>
          </p:cNvSpPr>
          <p:nvPr>
            <p:ph type="subTitle" idx="1"/>
          </p:nvPr>
        </p:nvSpPr>
        <p:spPr>
          <a:xfrm>
            <a:off x="1141649" y="2449854"/>
            <a:ext cx="7373701" cy="2973046"/>
          </a:xfrm>
        </p:spPr>
        <p:txBody>
          <a:bodyPr/>
          <a:lstStyle/>
          <a:p>
            <a:pPr algn="ctr"/>
            <a:r>
              <a:rPr lang="sv-SE" sz="2000" dirty="0"/>
              <a:t>SIMS 2022</a:t>
            </a:r>
          </a:p>
          <a:p>
            <a:pPr algn="ctr"/>
            <a:endParaRPr lang="sv-SE" sz="2000" dirty="0"/>
          </a:p>
          <a:p>
            <a:pPr algn="ctr"/>
            <a:r>
              <a:rPr lang="sv-SE" sz="2000" dirty="0"/>
              <a:t>Maria Wiik, </a:t>
            </a:r>
            <a:r>
              <a:rPr lang="sv-SE" sz="2000" dirty="0" err="1"/>
              <a:t>Bizmaker</a:t>
            </a:r>
            <a:endParaRPr lang="sv-SE" sz="2000" dirty="0"/>
          </a:p>
          <a:p>
            <a:pPr algn="ctr"/>
            <a:r>
              <a:rPr lang="sv-SE" sz="2000" dirty="0"/>
              <a:t>Holger Noack, Miun Innovation</a:t>
            </a:r>
          </a:p>
          <a:p>
            <a:pPr algn="ctr"/>
            <a:r>
              <a:rPr lang="sv-SE" sz="2000" dirty="0"/>
              <a:t>Johan Landström, Miun Innovation</a:t>
            </a:r>
          </a:p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5159054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1" y="1633250"/>
            <a:ext cx="9144000" cy="489109"/>
          </a:xfrm>
        </p:spPr>
        <p:txBody>
          <a:bodyPr/>
          <a:lstStyle/>
          <a:p>
            <a:pPr>
              <a:spcBef>
                <a:spcPts val="0"/>
              </a:spcBef>
              <a:spcAft>
                <a:spcPts val="750"/>
              </a:spcAft>
            </a:pPr>
            <a:r>
              <a:rPr lang="en-US" b="0" dirty="0"/>
              <a:t>         “I </a:t>
            </a:r>
            <a:r>
              <a:rPr lang="en-US" dirty="0"/>
              <a:t>N</a:t>
            </a:r>
            <a:r>
              <a:rPr lang="en-US" b="0" dirty="0"/>
              <a:t>eed lots of </a:t>
            </a:r>
            <a:r>
              <a:rPr lang="en-US" dirty="0"/>
              <a:t>A</a:t>
            </a:r>
            <a:r>
              <a:rPr lang="en-US" b="0" dirty="0"/>
              <a:t>lmonds, </a:t>
            </a:r>
            <a:r>
              <a:rPr lang="en-US" dirty="0"/>
              <a:t>B</a:t>
            </a:r>
            <a:r>
              <a:rPr lang="en-US" b="0" dirty="0"/>
              <a:t>erries, and </a:t>
            </a:r>
            <a:r>
              <a:rPr lang="en-US" dirty="0"/>
              <a:t>C</a:t>
            </a:r>
            <a:r>
              <a:rPr lang="en-US" b="0" dirty="0"/>
              <a:t>hocolate” - in that order!</a:t>
            </a:r>
            <a:endParaRPr lang="en-US" dirty="0"/>
          </a:p>
        </p:txBody>
      </p:sp>
      <p:sp>
        <p:nvSpPr>
          <p:cNvPr id="6" name="Platshållare för innehåll 2">
            <a:extLst>
              <a:ext uri="{FF2B5EF4-FFF2-40B4-BE49-F238E27FC236}">
                <a16:creationId xmlns:a16="http://schemas.microsoft.com/office/drawing/2014/main" id="{B64E5EED-70B0-4078-B4D4-8B39DAE273DA}"/>
              </a:ext>
            </a:extLst>
          </p:cNvPr>
          <p:cNvSpPr txBox="1">
            <a:spLocks/>
          </p:cNvSpPr>
          <p:nvPr/>
        </p:nvSpPr>
        <p:spPr>
          <a:xfrm>
            <a:off x="1317811" y="3185655"/>
            <a:ext cx="7032812" cy="1551196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228594" indent="-228594" algn="l" defTabSz="914377" rtl="0" eaLnBrk="1" latinLnBrk="0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1650" b="1" dirty="0">
                <a:latin typeface="+mn-lt"/>
              </a:rPr>
              <a:t>N</a:t>
            </a:r>
            <a:r>
              <a:rPr lang="en-US" sz="1650" dirty="0">
                <a:latin typeface="+mn-lt"/>
              </a:rPr>
              <a:t>eed			</a:t>
            </a:r>
            <a:r>
              <a:rPr lang="en-US" sz="1650" i="1" dirty="0">
                <a:latin typeface="+mn-lt"/>
              </a:rPr>
              <a:t>Why</a:t>
            </a:r>
            <a:r>
              <a:rPr lang="en-US" sz="1650" dirty="0">
                <a:latin typeface="+mn-lt"/>
              </a:rPr>
              <a:t> is it important to solve this need?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1650" b="1" dirty="0">
                <a:latin typeface="+mn-lt"/>
              </a:rPr>
              <a:t>A</a:t>
            </a:r>
            <a:r>
              <a:rPr lang="en-US" sz="1650" dirty="0">
                <a:latin typeface="+mn-lt"/>
              </a:rPr>
              <a:t>pproach		</a:t>
            </a:r>
            <a:r>
              <a:rPr lang="en-US" sz="1650" i="1" dirty="0">
                <a:latin typeface="+mn-lt"/>
              </a:rPr>
              <a:t>How</a:t>
            </a:r>
            <a:r>
              <a:rPr lang="en-US" sz="1650" dirty="0">
                <a:latin typeface="+mn-lt"/>
              </a:rPr>
              <a:t> are you going to address the need?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1650" b="1" dirty="0">
                <a:latin typeface="+mn-lt"/>
              </a:rPr>
              <a:t>B</a:t>
            </a:r>
            <a:r>
              <a:rPr lang="en-US" sz="1650" dirty="0">
                <a:latin typeface="+mn-lt"/>
              </a:rPr>
              <a:t>enefits		</a:t>
            </a:r>
            <a:r>
              <a:rPr lang="en-US" sz="1650" i="1" dirty="0">
                <a:latin typeface="+mn-lt"/>
              </a:rPr>
              <a:t>What</a:t>
            </a:r>
            <a:r>
              <a:rPr lang="en-US" sz="1650" dirty="0">
                <a:latin typeface="+mn-lt"/>
              </a:rPr>
              <a:t> are the compelling benefits of your approach?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1650" b="1" dirty="0">
                <a:latin typeface="+mn-lt"/>
              </a:rPr>
              <a:t>C</a:t>
            </a:r>
            <a:r>
              <a:rPr lang="en-US" sz="1650" dirty="0">
                <a:latin typeface="+mn-lt"/>
              </a:rPr>
              <a:t>ompetition		</a:t>
            </a:r>
            <a:r>
              <a:rPr lang="en-US" sz="1650" i="1" dirty="0">
                <a:latin typeface="+mn-lt"/>
              </a:rPr>
              <a:t>What</a:t>
            </a:r>
            <a:r>
              <a:rPr lang="en-US" sz="1650" dirty="0">
                <a:latin typeface="+mn-lt"/>
              </a:rPr>
              <a:t> are the alternatives?</a:t>
            </a:r>
          </a:p>
        </p:txBody>
      </p:sp>
      <p:pic>
        <p:nvPicPr>
          <p:cNvPr id="1026" name="Picture 2" descr="Eat free sticker">
            <a:extLst>
              <a:ext uri="{FF2B5EF4-FFF2-40B4-BE49-F238E27FC236}">
                <a16:creationId xmlns:a16="http://schemas.microsoft.com/office/drawing/2014/main" id="{ABD4F076-E6D0-4EC8-8BCF-4B9BCE12FF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150461">
            <a:off x="7065599" y="963403"/>
            <a:ext cx="18288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16459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80A5A-AAA3-4E63-903C-68C7209136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76867" y="938855"/>
            <a:ext cx="1632344" cy="881743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b="0" i="1"/>
              <a:t>Your</a:t>
            </a:r>
            <a:br>
              <a:rPr lang="en-US" b="0" i="1"/>
            </a:br>
            <a:r>
              <a:rPr lang="en-US">
                <a:solidFill>
                  <a:srgbClr val="FF9966"/>
                </a:solidFill>
              </a:rPr>
              <a:t>Unique</a:t>
            </a:r>
            <a:r>
              <a:rPr lang="en-US" b="0"/>
              <a:t> Value </a:t>
            </a:r>
            <a:br>
              <a:rPr lang="en-US" b="0"/>
            </a:br>
            <a:r>
              <a:rPr lang="en-US" b="0"/>
              <a:t>Proposition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EBCCDFD-9834-44F8-81DD-21A87F04BE7B}"/>
              </a:ext>
            </a:extLst>
          </p:cNvPr>
          <p:cNvSpPr>
            <a:spLocks/>
          </p:cNvSpPr>
          <p:nvPr/>
        </p:nvSpPr>
        <p:spPr>
          <a:xfrm>
            <a:off x="2448393" y="1820597"/>
            <a:ext cx="2160000" cy="2160000"/>
          </a:xfrm>
          <a:prstGeom prst="ellipse">
            <a:avLst/>
          </a:prstGeom>
          <a:solidFill>
            <a:srgbClr val="7030A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b="1"/>
          </a:p>
          <a:p>
            <a:pPr algn="ctr"/>
            <a:r>
              <a:rPr lang="en-US" sz="1500" b="1"/>
              <a:t>A potential client’s specifc need</a:t>
            </a:r>
          </a:p>
          <a:p>
            <a:pPr algn="ctr"/>
            <a:endParaRPr lang="en-US" sz="1500" b="1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267284A-347C-4F29-8A7C-E4C48DA9B0BE}"/>
              </a:ext>
            </a:extLst>
          </p:cNvPr>
          <p:cNvSpPr>
            <a:spLocks/>
          </p:cNvSpPr>
          <p:nvPr/>
        </p:nvSpPr>
        <p:spPr>
          <a:xfrm>
            <a:off x="4344500" y="1820597"/>
            <a:ext cx="2160000" cy="2160000"/>
          </a:xfrm>
          <a:prstGeom prst="ellipse">
            <a:avLst/>
          </a:prstGeom>
          <a:solidFill>
            <a:schemeClr val="accent2">
              <a:lumMod val="75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b="1" dirty="0"/>
              <a:t>Your approach w/ compelling benefits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BBDEA88-C13C-480F-8A4E-D873E0E29553}"/>
              </a:ext>
            </a:extLst>
          </p:cNvPr>
          <p:cNvSpPr>
            <a:spLocks/>
          </p:cNvSpPr>
          <p:nvPr/>
        </p:nvSpPr>
        <p:spPr>
          <a:xfrm>
            <a:off x="3413039" y="3429000"/>
            <a:ext cx="2160000" cy="2160000"/>
          </a:xfrm>
          <a:prstGeom prst="ellipse">
            <a:avLst/>
          </a:prstGeom>
          <a:solidFill>
            <a:schemeClr val="accent4">
              <a:lumMod val="75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b="1"/>
              <a:t>Competing solutions with their benefits</a:t>
            </a:r>
          </a:p>
        </p:txBody>
      </p:sp>
      <p:sp>
        <p:nvSpPr>
          <p:cNvPr id="15" name="Arrow: Down 14">
            <a:extLst>
              <a:ext uri="{FF2B5EF4-FFF2-40B4-BE49-F238E27FC236}">
                <a16:creationId xmlns:a16="http://schemas.microsoft.com/office/drawing/2014/main" id="{D1ED2AE0-F72E-47E5-A959-5CC203E2A35D}"/>
              </a:ext>
            </a:extLst>
          </p:cNvPr>
          <p:cNvSpPr/>
          <p:nvPr/>
        </p:nvSpPr>
        <p:spPr>
          <a:xfrm>
            <a:off x="4380871" y="1820598"/>
            <a:ext cx="191129" cy="1058215"/>
          </a:xfrm>
          <a:prstGeom prst="downArrow">
            <a:avLst>
              <a:gd name="adj1" fmla="val 29310"/>
              <a:gd name="adj2" fmla="val 91379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pic>
        <p:nvPicPr>
          <p:cNvPr id="9218" name="Picture 2" descr="https://cdn-icons-png.flaticon.com/512/8306/8306497.png">
            <a:extLst>
              <a:ext uri="{FF2B5EF4-FFF2-40B4-BE49-F238E27FC236}">
                <a16:creationId xmlns:a16="http://schemas.microsoft.com/office/drawing/2014/main" id="{9DA37312-0616-465A-A6B3-675B362957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00688">
            <a:off x="7668472" y="3039304"/>
            <a:ext cx="18288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5947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629102" y="2012853"/>
            <a:ext cx="7912894" cy="489109"/>
          </a:xfrm>
        </p:spPr>
        <p:txBody>
          <a:bodyPr/>
          <a:lstStyle/>
          <a:p>
            <a:r>
              <a:rPr lang="en-GB" dirty="0"/>
              <a:t>Need</a:t>
            </a:r>
            <a:r>
              <a:rPr lang="sv-SE" dirty="0"/>
              <a:t> </a:t>
            </a:r>
            <a:r>
              <a:rPr lang="sv-SE" b="0" dirty="0"/>
              <a:t>- </a:t>
            </a:r>
            <a:r>
              <a:rPr lang="en-US" b="0" dirty="0"/>
              <a:t>should be specific and relate to an important opportunity</a:t>
            </a:r>
            <a:endParaRPr lang="sv-SE" b="0" dirty="0"/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>
          <a:xfrm>
            <a:off x="629102" y="2535100"/>
            <a:ext cx="7912894" cy="2877722"/>
          </a:xfrm>
        </p:spPr>
        <p:txBody>
          <a:bodyPr/>
          <a:lstStyle/>
          <a:p>
            <a:r>
              <a:rPr lang="en-US" dirty="0"/>
              <a:t>Context of the need  </a:t>
            </a:r>
          </a:p>
          <a:p>
            <a:pPr lvl="1"/>
            <a:r>
              <a:rPr lang="en-US" sz="1500" dirty="0"/>
              <a:t>Preconditions for the need to occur, e.g. situational settings / process steps?</a:t>
            </a:r>
          </a:p>
          <a:p>
            <a:pPr lvl="1"/>
            <a:r>
              <a:rPr lang="en-US" sz="1500" dirty="0"/>
              <a:t>Certain demographics, occupations, professions, industries that have this need?</a:t>
            </a:r>
          </a:p>
          <a:p>
            <a:pPr lvl="1"/>
            <a:r>
              <a:rPr lang="en-US" sz="1500" dirty="0"/>
              <a:t>Why is it important to solve it, now?</a:t>
            </a:r>
          </a:p>
          <a:p>
            <a:r>
              <a:rPr lang="en-US" dirty="0"/>
              <a:t>Size of the need  </a:t>
            </a:r>
          </a:p>
          <a:p>
            <a:pPr lvl="1"/>
            <a:r>
              <a:rPr lang="en-US" sz="1500" dirty="0"/>
              <a:t>How many people are affected and how often? How fast is the problem growing?</a:t>
            </a:r>
          </a:p>
          <a:p>
            <a:pPr lvl="1"/>
            <a:r>
              <a:rPr lang="en-US" sz="1500" dirty="0"/>
              <a:t>Estimated market size, geographic distribution?</a:t>
            </a:r>
          </a:p>
          <a:p>
            <a:r>
              <a:rPr lang="en-US" dirty="0"/>
              <a:t>Impact of the need for the client  </a:t>
            </a:r>
            <a:endParaRPr lang="en-US" b="1" dirty="0"/>
          </a:p>
          <a:p>
            <a:pPr lvl="1"/>
            <a:r>
              <a:rPr lang="en-US" sz="1500" dirty="0"/>
              <a:t>Time and cost efficiency, quality of results, missed opportunities</a:t>
            </a:r>
          </a:p>
          <a:p>
            <a:pPr lvl="1"/>
            <a:r>
              <a:rPr lang="en-US" sz="1500" dirty="0"/>
              <a:t>Health, safety, pollution etc.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dirty="0"/>
              <a:t>	</a:t>
            </a:r>
          </a:p>
          <a:p>
            <a:pPr lvl="1"/>
            <a:endParaRPr lang="en-US" b="1" dirty="0"/>
          </a:p>
        </p:txBody>
      </p:sp>
      <p:pic>
        <p:nvPicPr>
          <p:cNvPr id="6154" name="Picture 10" descr="Ship in a bottle free icon">
            <a:extLst>
              <a:ext uri="{FF2B5EF4-FFF2-40B4-BE49-F238E27FC236}">
                <a16:creationId xmlns:a16="http://schemas.microsoft.com/office/drawing/2014/main" id="{04C45097-0E27-4B93-AF6E-D3FA9D12C7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1728" y="4898934"/>
            <a:ext cx="1332272" cy="1332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8" name="Picture 14" descr="https://cdn-icons-png.flaticon.com/512/3240/3240831.png">
            <a:extLst>
              <a:ext uri="{FF2B5EF4-FFF2-40B4-BE49-F238E27FC236}">
                <a16:creationId xmlns:a16="http://schemas.microsoft.com/office/drawing/2014/main" id="{5EC40FDC-54F1-4FB6-A5F1-26A6967124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5575" y="4432105"/>
            <a:ext cx="1631950" cy="163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93984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629102" y="2012853"/>
            <a:ext cx="7912894" cy="489109"/>
          </a:xfrm>
        </p:spPr>
        <p:txBody>
          <a:bodyPr/>
          <a:lstStyle/>
          <a:p>
            <a:r>
              <a:rPr lang="en-US" dirty="0"/>
              <a:t>Approach </a:t>
            </a:r>
            <a:r>
              <a:rPr lang="en-US" b="0" dirty="0"/>
              <a:t>- the proposed solution to solve the need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>
          <a:xfrm>
            <a:off x="629102" y="2535100"/>
            <a:ext cx="7912894" cy="893901"/>
          </a:xfrm>
        </p:spPr>
        <p:txBody>
          <a:bodyPr/>
          <a:lstStyle/>
          <a:p>
            <a:r>
              <a:rPr lang="en-US" dirty="0"/>
              <a:t>Is developed and refined through iterations</a:t>
            </a:r>
          </a:p>
          <a:p>
            <a:pPr lvl="1"/>
            <a:r>
              <a:rPr lang="en-US" sz="1500" dirty="0"/>
              <a:t>Start small with sketches, mockups, paper versions, prototypes</a:t>
            </a:r>
          </a:p>
          <a:p>
            <a:pPr lvl="1"/>
            <a:r>
              <a:rPr lang="en-US" sz="1500" dirty="0"/>
              <a:t>Go out an get feedback as early as possible, adopt and refine</a:t>
            </a:r>
          </a:p>
          <a:p>
            <a:endParaRPr lang="en-US" dirty="0"/>
          </a:p>
          <a:p>
            <a:pPr marL="342892" lvl="1" indent="0">
              <a:buNone/>
            </a:pPr>
            <a:endParaRPr lang="en-US" b="1" dirty="0"/>
          </a:p>
        </p:txBody>
      </p:sp>
      <p:sp>
        <p:nvSpPr>
          <p:cNvPr id="4" name="Rubrik 1">
            <a:extLst>
              <a:ext uri="{FF2B5EF4-FFF2-40B4-BE49-F238E27FC236}">
                <a16:creationId xmlns:a16="http://schemas.microsoft.com/office/drawing/2014/main" id="{36E1F281-0281-4FDC-9F26-5ECA426D10BD}"/>
              </a:ext>
            </a:extLst>
          </p:cNvPr>
          <p:cNvSpPr txBox="1">
            <a:spLocks/>
          </p:cNvSpPr>
          <p:nvPr/>
        </p:nvSpPr>
        <p:spPr>
          <a:xfrm>
            <a:off x="629102" y="3648848"/>
            <a:ext cx="7912894" cy="489109"/>
          </a:xfrm>
          <a:prstGeom prst="rect">
            <a:avLst/>
          </a:prstGeom>
        </p:spPr>
        <p:txBody>
          <a:bodyPr vert="horz" lIns="68580" tIns="34290" rIns="68580" bIns="34290" rtlCol="0" anchor="t">
            <a:noAutofit/>
          </a:bodyPr>
          <a:lstStyle>
            <a:lvl1pPr algn="l" defTabSz="914377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sz="2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50" dirty="0"/>
              <a:t>Benefits </a:t>
            </a:r>
            <a:r>
              <a:rPr lang="en-US" sz="1650" b="0" dirty="0"/>
              <a:t>- of your solution for the client</a:t>
            </a:r>
          </a:p>
        </p:txBody>
      </p:sp>
      <p:sp>
        <p:nvSpPr>
          <p:cNvPr id="5" name="Platshållare för innehåll 2">
            <a:extLst>
              <a:ext uri="{FF2B5EF4-FFF2-40B4-BE49-F238E27FC236}">
                <a16:creationId xmlns:a16="http://schemas.microsoft.com/office/drawing/2014/main" id="{D95746D7-9ECF-4032-83DD-4738E132891E}"/>
              </a:ext>
            </a:extLst>
          </p:cNvPr>
          <p:cNvSpPr txBox="1">
            <a:spLocks/>
          </p:cNvSpPr>
          <p:nvPr/>
        </p:nvSpPr>
        <p:spPr>
          <a:xfrm>
            <a:off x="629102" y="4171094"/>
            <a:ext cx="7912894" cy="89390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228594" indent="-228594" algn="l" defTabSz="914377" rtl="0" eaLnBrk="1" latinLnBrk="0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500" dirty="0"/>
              <a:t>Specify the </a:t>
            </a:r>
            <a:r>
              <a:rPr lang="en-US" sz="1500" i="1" dirty="0"/>
              <a:t>main </a:t>
            </a:r>
            <a:r>
              <a:rPr lang="en-US" sz="1500" dirty="0"/>
              <a:t>benefits and try to quantify their effect</a:t>
            </a:r>
          </a:p>
          <a:p>
            <a:pPr lvl="1"/>
            <a:r>
              <a:rPr lang="en-US" sz="1500" dirty="0"/>
              <a:t>Account for obstacles that need to be overcome to enable your solution</a:t>
            </a:r>
          </a:p>
          <a:p>
            <a:pPr lvl="1"/>
            <a:r>
              <a:rPr lang="en-US" sz="1500" dirty="0"/>
              <a:t>E.g. process restructuring, exchange of equipment, training of personnel etc.</a:t>
            </a:r>
          </a:p>
          <a:p>
            <a:pPr marL="342892" lvl="1" indent="0">
              <a:buNone/>
            </a:pPr>
            <a:endParaRPr lang="en-US" sz="1350" b="1" dirty="0"/>
          </a:p>
        </p:txBody>
      </p:sp>
      <p:pic>
        <p:nvPicPr>
          <p:cNvPr id="8194" name="Picture 2" descr="https://cdn-icons-png.flaticon.com/512/2421/2421271.png">
            <a:extLst>
              <a:ext uri="{FF2B5EF4-FFF2-40B4-BE49-F238E27FC236}">
                <a16:creationId xmlns:a16="http://schemas.microsoft.com/office/drawing/2014/main" id="{AF334440-24F5-4A04-A972-8CEE4F75D3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7420" y="2086927"/>
            <a:ext cx="1269764" cy="1269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24293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629102" y="2012853"/>
            <a:ext cx="7912894" cy="489109"/>
          </a:xfrm>
        </p:spPr>
        <p:txBody>
          <a:bodyPr/>
          <a:lstStyle/>
          <a:p>
            <a:r>
              <a:rPr lang="en-US" dirty="0"/>
              <a:t>Competition </a:t>
            </a:r>
            <a:r>
              <a:rPr lang="en-US" b="0" dirty="0"/>
              <a:t>- everyone has alternatives</a:t>
            </a:r>
            <a:br>
              <a:rPr lang="en-US" dirty="0"/>
            </a:br>
            <a:endParaRPr lang="en-US" b="0" dirty="0"/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>
          <a:xfrm>
            <a:off x="629102" y="2535100"/>
            <a:ext cx="7912894" cy="2877722"/>
          </a:xfrm>
        </p:spPr>
        <p:txBody>
          <a:bodyPr/>
          <a:lstStyle/>
          <a:p>
            <a:r>
              <a:rPr lang="en-US" dirty="0"/>
              <a:t>Clearly understand the competition and the client’s alternatives</a:t>
            </a:r>
          </a:p>
          <a:p>
            <a:pPr lvl="1"/>
            <a:r>
              <a:rPr lang="en-US" sz="1500" dirty="0"/>
              <a:t>Status quo?  - how urgent was it to solve the need?</a:t>
            </a:r>
          </a:p>
          <a:p>
            <a:pPr lvl="1"/>
            <a:r>
              <a:rPr lang="en-US" sz="1500" dirty="0"/>
              <a:t>Temporarily workarounds?  - how big of a problem was the need for the client?</a:t>
            </a:r>
          </a:p>
          <a:p>
            <a:pPr lvl="1"/>
            <a:r>
              <a:rPr lang="en-US" sz="1500" dirty="0"/>
              <a:t>Existing solutions with their specific advantages and disadvantages</a:t>
            </a:r>
          </a:p>
          <a:p>
            <a:pPr lvl="1"/>
            <a:r>
              <a:rPr lang="en-US" sz="1500" dirty="0"/>
              <a:t>Completely different approaches that make the need obsolete</a:t>
            </a:r>
          </a:p>
          <a:p>
            <a:pPr lvl="1"/>
            <a:endParaRPr lang="en-US" sz="1500" dirty="0"/>
          </a:p>
          <a:p>
            <a:pPr lvl="1"/>
            <a:endParaRPr lang="en-US" sz="1500" dirty="0"/>
          </a:p>
          <a:p>
            <a:pPr marL="342892" lvl="1" indent="0">
              <a:buNone/>
            </a:pPr>
            <a:r>
              <a:rPr lang="en-US" sz="2400" dirty="0">
                <a:latin typeface="Pristina" panose="03060402040406080204" pitchFamily="66" charset="0"/>
              </a:rPr>
              <a:t>                               ...Unique Value Proposition</a:t>
            </a:r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9222" name="Picture 6" descr="https://cdn-icons-png.flaticon.com/512/2642/2642175.png">
            <a:extLst>
              <a:ext uri="{FF2B5EF4-FFF2-40B4-BE49-F238E27FC236}">
                <a16:creationId xmlns:a16="http://schemas.microsoft.com/office/drawing/2014/main" id="{38C51463-1781-4C66-9116-456F3476EB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2359" y="4629993"/>
            <a:ext cx="977900" cy="97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58298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tshållare för innehåll 2">
            <a:extLst>
              <a:ext uri="{FF2B5EF4-FFF2-40B4-BE49-F238E27FC236}">
                <a16:creationId xmlns:a16="http://schemas.microsoft.com/office/drawing/2014/main" id="{AEE3B251-9C97-4566-9650-8CC4829A43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58965" y="1310288"/>
            <a:ext cx="2426972" cy="1462857"/>
          </a:xfrm>
        </p:spPr>
        <p:txBody>
          <a:bodyPr/>
          <a:lstStyle/>
          <a:p>
            <a:pPr marL="0" indent="0" algn="ctr">
              <a:buNone/>
            </a:pPr>
            <a:r>
              <a:rPr lang="en-US" sz="1800" dirty="0">
                <a:latin typeface="Comic Sans MS" panose="030F0702030302020204" pitchFamily="66" charset="0"/>
              </a:rPr>
              <a:t>We have a lot of mice in the kitchen.</a:t>
            </a:r>
          </a:p>
          <a:p>
            <a:pPr marL="0" indent="0" algn="ctr">
              <a:buNone/>
            </a:pPr>
            <a:r>
              <a:rPr lang="en-US" sz="1800" dirty="0">
                <a:latin typeface="Comic Sans MS" panose="030F0702030302020204" pitchFamily="66" charset="0"/>
              </a:rPr>
              <a:t>One made it into my lunchbox and ate all the cheese.</a:t>
            </a:r>
          </a:p>
        </p:txBody>
      </p:sp>
      <p:pic>
        <p:nvPicPr>
          <p:cNvPr id="20" name="Picture 2" descr="https://cdn-icons-png.flaticon.com/512/4599/4599017.png">
            <a:extLst>
              <a:ext uri="{FF2B5EF4-FFF2-40B4-BE49-F238E27FC236}">
                <a16:creationId xmlns:a16="http://schemas.microsoft.com/office/drawing/2014/main" id="{46A02787-CF09-4F4D-8912-2E903AA13D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420" y="2195220"/>
            <a:ext cx="1828571" cy="1828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6" descr="https://cdn-icons-png.flaticon.com/512/2880/2880492.png">
            <a:extLst>
              <a:ext uri="{FF2B5EF4-FFF2-40B4-BE49-F238E27FC236}">
                <a16:creationId xmlns:a16="http://schemas.microsoft.com/office/drawing/2014/main" id="{2229D05A-C5B5-435F-983E-D3413B605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7273" y="3368493"/>
            <a:ext cx="1462857" cy="1462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Speech Bubble: Oval 21">
            <a:extLst>
              <a:ext uri="{FF2B5EF4-FFF2-40B4-BE49-F238E27FC236}">
                <a16:creationId xmlns:a16="http://schemas.microsoft.com/office/drawing/2014/main" id="{4530AFA0-ABCF-491A-B996-B137F2C7217D}"/>
              </a:ext>
            </a:extLst>
          </p:cNvPr>
          <p:cNvSpPr/>
          <p:nvPr/>
        </p:nvSpPr>
        <p:spPr>
          <a:xfrm>
            <a:off x="2795379" y="3676550"/>
            <a:ext cx="2616477" cy="1341705"/>
          </a:xfrm>
          <a:prstGeom prst="wedgeEllipseCallout">
            <a:avLst>
              <a:gd name="adj1" fmla="val -61011"/>
              <a:gd name="adj2" fmla="val -81214"/>
            </a:avLst>
          </a:pr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350" dirty="0"/>
          </a:p>
        </p:txBody>
      </p:sp>
      <p:sp>
        <p:nvSpPr>
          <p:cNvPr id="23" name="Platshållare för innehåll 2">
            <a:extLst>
              <a:ext uri="{FF2B5EF4-FFF2-40B4-BE49-F238E27FC236}">
                <a16:creationId xmlns:a16="http://schemas.microsoft.com/office/drawing/2014/main" id="{A22DB368-85CD-471B-967D-9AA679950D23}"/>
              </a:ext>
            </a:extLst>
          </p:cNvPr>
          <p:cNvSpPr txBox="1">
            <a:spLocks/>
          </p:cNvSpPr>
          <p:nvPr/>
        </p:nvSpPr>
        <p:spPr>
          <a:xfrm>
            <a:off x="3020409" y="3932351"/>
            <a:ext cx="2273576" cy="975812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228594" indent="-228594" algn="l" defTabSz="914377" rtl="0" eaLnBrk="1" latinLnBrk="0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dirty="0">
                <a:latin typeface="Comic Sans MS" panose="030F0702030302020204" pitchFamily="66" charset="0"/>
              </a:rPr>
              <a:t>My dear child, I am so sorry. What can we do?</a:t>
            </a:r>
          </a:p>
        </p:txBody>
      </p:sp>
      <p:sp>
        <p:nvSpPr>
          <p:cNvPr id="24" name="Speech Bubble: Oval 23">
            <a:extLst>
              <a:ext uri="{FF2B5EF4-FFF2-40B4-BE49-F238E27FC236}">
                <a16:creationId xmlns:a16="http://schemas.microsoft.com/office/drawing/2014/main" id="{1AC0E2F9-F2BE-4C43-8D99-1CDE111E1209}"/>
              </a:ext>
            </a:extLst>
          </p:cNvPr>
          <p:cNvSpPr/>
          <p:nvPr/>
        </p:nvSpPr>
        <p:spPr>
          <a:xfrm>
            <a:off x="3020409" y="958478"/>
            <a:ext cx="2904084" cy="2268631"/>
          </a:xfrm>
          <a:prstGeom prst="wedgeEllipseCallout">
            <a:avLst>
              <a:gd name="adj1" fmla="val 57531"/>
              <a:gd name="adj2" fmla="val 58292"/>
            </a:avLst>
          </a:pr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350" dirty="0"/>
          </a:p>
        </p:txBody>
      </p:sp>
    </p:spTree>
    <p:extLst>
      <p:ext uri="{BB962C8B-B14F-4D97-AF65-F5344CB8AC3E}">
        <p14:creationId xmlns:p14="http://schemas.microsoft.com/office/powerpoint/2010/main" val="21134115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 descr="https://cdn-icons-png.flaticon.com/512/4599/4599017.png">
            <a:extLst>
              <a:ext uri="{FF2B5EF4-FFF2-40B4-BE49-F238E27FC236}">
                <a16:creationId xmlns:a16="http://schemas.microsoft.com/office/drawing/2014/main" id="{46A02787-CF09-4F4D-8912-2E903AA13D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420" y="2195220"/>
            <a:ext cx="1828571" cy="1828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6" descr="https://cdn-icons-png.flaticon.com/512/2880/2880492.png">
            <a:extLst>
              <a:ext uri="{FF2B5EF4-FFF2-40B4-BE49-F238E27FC236}">
                <a16:creationId xmlns:a16="http://schemas.microsoft.com/office/drawing/2014/main" id="{2229D05A-C5B5-435F-983E-D3413B605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7273" y="3368493"/>
            <a:ext cx="1462857" cy="1462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Speech Bubble: Oval 21">
            <a:extLst>
              <a:ext uri="{FF2B5EF4-FFF2-40B4-BE49-F238E27FC236}">
                <a16:creationId xmlns:a16="http://schemas.microsoft.com/office/drawing/2014/main" id="{4530AFA0-ABCF-491A-B996-B137F2C7217D}"/>
              </a:ext>
            </a:extLst>
          </p:cNvPr>
          <p:cNvSpPr/>
          <p:nvPr/>
        </p:nvSpPr>
        <p:spPr>
          <a:xfrm>
            <a:off x="2795379" y="3676550"/>
            <a:ext cx="2616477" cy="1341705"/>
          </a:xfrm>
          <a:prstGeom prst="wedgeEllipseCallout">
            <a:avLst>
              <a:gd name="adj1" fmla="val -60372"/>
              <a:gd name="adj2" fmla="val -79967"/>
            </a:avLst>
          </a:pr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350" dirty="0"/>
          </a:p>
        </p:txBody>
      </p:sp>
      <p:sp>
        <p:nvSpPr>
          <p:cNvPr id="24" name="Speech Bubble: Oval 23">
            <a:extLst>
              <a:ext uri="{FF2B5EF4-FFF2-40B4-BE49-F238E27FC236}">
                <a16:creationId xmlns:a16="http://schemas.microsoft.com/office/drawing/2014/main" id="{1AC0E2F9-F2BE-4C43-8D99-1CDE111E1209}"/>
              </a:ext>
            </a:extLst>
          </p:cNvPr>
          <p:cNvSpPr/>
          <p:nvPr/>
        </p:nvSpPr>
        <p:spPr>
          <a:xfrm>
            <a:off x="3020409" y="958478"/>
            <a:ext cx="2904084" cy="2268631"/>
          </a:xfrm>
          <a:prstGeom prst="wedgeEllipseCallout">
            <a:avLst>
              <a:gd name="adj1" fmla="val 57531"/>
              <a:gd name="adj2" fmla="val 58292"/>
            </a:avLst>
          </a:pr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350" dirty="0"/>
          </a:p>
        </p:txBody>
      </p:sp>
      <p:sp>
        <p:nvSpPr>
          <p:cNvPr id="10" name="Platshållare för innehåll 2">
            <a:extLst>
              <a:ext uri="{FF2B5EF4-FFF2-40B4-BE49-F238E27FC236}">
                <a16:creationId xmlns:a16="http://schemas.microsoft.com/office/drawing/2014/main" id="{84E0200C-7663-43CB-94F4-CE6AF9BA458B}"/>
              </a:ext>
            </a:extLst>
          </p:cNvPr>
          <p:cNvSpPr txBox="1">
            <a:spLocks/>
          </p:cNvSpPr>
          <p:nvPr/>
        </p:nvSpPr>
        <p:spPr>
          <a:xfrm>
            <a:off x="3225910" y="1361364"/>
            <a:ext cx="2501556" cy="1462857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228594" indent="-228594" algn="l" defTabSz="914377" rtl="0" eaLnBrk="1" latinLnBrk="0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dirty="0">
                <a:latin typeface="Comic Sans MS" panose="030F0702030302020204" pitchFamily="66" charset="0"/>
              </a:rPr>
              <a:t>We either have to catch them all, or try to scare them away. </a:t>
            </a:r>
          </a:p>
          <a:p>
            <a:pPr marL="0" indent="0" algn="ctr">
              <a:buNone/>
            </a:pPr>
            <a:r>
              <a:rPr lang="en-US" sz="1800" dirty="0">
                <a:latin typeface="Comic Sans MS" panose="030F0702030302020204" pitchFamily="66" charset="0"/>
              </a:rPr>
              <a:t>A cat would be the best solution.  </a:t>
            </a:r>
          </a:p>
        </p:txBody>
      </p:sp>
      <p:sp>
        <p:nvSpPr>
          <p:cNvPr id="12" name="Platshållare för innehåll 2">
            <a:extLst>
              <a:ext uri="{FF2B5EF4-FFF2-40B4-BE49-F238E27FC236}">
                <a16:creationId xmlns:a16="http://schemas.microsoft.com/office/drawing/2014/main" id="{3CFA9CF2-7922-44BE-BD37-DD7E0CC23D2A}"/>
              </a:ext>
            </a:extLst>
          </p:cNvPr>
          <p:cNvSpPr txBox="1">
            <a:spLocks/>
          </p:cNvSpPr>
          <p:nvPr/>
        </p:nvSpPr>
        <p:spPr>
          <a:xfrm>
            <a:off x="3058829" y="3893787"/>
            <a:ext cx="2135297" cy="975812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228594" indent="-228594" algn="l" defTabSz="914377" rtl="0" eaLnBrk="1" latinLnBrk="0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dirty="0">
                <a:latin typeface="Comic Sans MS" panose="030F0702030302020204" pitchFamily="66" charset="0"/>
              </a:rPr>
              <a:t>Yes, I agree. What a great idea.  A cat it is then!</a:t>
            </a:r>
          </a:p>
        </p:txBody>
      </p:sp>
      <p:pic>
        <p:nvPicPr>
          <p:cNvPr id="4098" name="Picture 2" descr="https://cdn-icons-png.flaticon.com/512/4599/4599183.png">
            <a:extLst>
              <a:ext uri="{FF2B5EF4-FFF2-40B4-BE49-F238E27FC236}">
                <a16:creationId xmlns:a16="http://schemas.microsoft.com/office/drawing/2014/main" id="{30F01795-8813-4AB6-B87C-838FCF16DB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8134" y="4474767"/>
            <a:ext cx="1113972" cy="1113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hought Bubble: Cloud 5">
            <a:extLst>
              <a:ext uri="{FF2B5EF4-FFF2-40B4-BE49-F238E27FC236}">
                <a16:creationId xmlns:a16="http://schemas.microsoft.com/office/drawing/2014/main" id="{4BCF211A-9E78-4088-BC7B-27F8D434C0FE}"/>
              </a:ext>
            </a:extLst>
          </p:cNvPr>
          <p:cNvSpPr/>
          <p:nvPr/>
        </p:nvSpPr>
        <p:spPr>
          <a:xfrm>
            <a:off x="8397974" y="4219832"/>
            <a:ext cx="478631" cy="314325"/>
          </a:xfrm>
          <a:prstGeom prst="cloudCallout">
            <a:avLst>
              <a:gd name="adj1" fmla="val -67407"/>
              <a:gd name="adj2" fmla="val 85227"/>
            </a:avLst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350" dirty="0"/>
          </a:p>
        </p:txBody>
      </p:sp>
      <p:sp>
        <p:nvSpPr>
          <p:cNvPr id="16" name="Platshållare för innehåll 2">
            <a:extLst>
              <a:ext uri="{FF2B5EF4-FFF2-40B4-BE49-F238E27FC236}">
                <a16:creationId xmlns:a16="http://schemas.microsoft.com/office/drawing/2014/main" id="{2925B3A3-A20E-4188-99DA-136E1984B60E}"/>
              </a:ext>
            </a:extLst>
          </p:cNvPr>
          <p:cNvSpPr txBox="1">
            <a:spLocks/>
          </p:cNvSpPr>
          <p:nvPr/>
        </p:nvSpPr>
        <p:spPr>
          <a:xfrm rot="21290099">
            <a:off x="8397105" y="4196800"/>
            <a:ext cx="518896" cy="30100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228594" indent="-228594" algn="l" defTabSz="914377" rtl="0" eaLnBrk="1" latinLnBrk="0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dirty="0">
                <a:latin typeface="Arial Rounded MT Bold" panose="020F0704030504030204" pitchFamily="34" charset="0"/>
              </a:rPr>
              <a:t>?</a:t>
            </a:r>
          </a:p>
        </p:txBody>
      </p:sp>
      <p:pic>
        <p:nvPicPr>
          <p:cNvPr id="4100" name="Picture 4" descr="https://cdn-icons-png.flaticon.com/512/8277/8277661.png">
            <a:extLst>
              <a:ext uri="{FF2B5EF4-FFF2-40B4-BE49-F238E27FC236}">
                <a16:creationId xmlns:a16="http://schemas.microsoft.com/office/drawing/2014/main" id="{8378BCF4-32AA-4D0F-909A-43B302E4E1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960" y="5206289"/>
            <a:ext cx="478631" cy="478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94699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ubrik 1">
            <a:extLst>
              <a:ext uri="{FF2B5EF4-FFF2-40B4-BE49-F238E27FC236}">
                <a16:creationId xmlns:a16="http://schemas.microsoft.com/office/drawing/2014/main" id="{27CE6856-D175-4226-A0C3-27F82254F0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02" y="2012853"/>
            <a:ext cx="7912894" cy="489109"/>
          </a:xfrm>
        </p:spPr>
        <p:txBody>
          <a:bodyPr/>
          <a:lstStyle/>
          <a:p>
            <a:r>
              <a:rPr lang="en-US" dirty="0"/>
              <a:t>Bonus Material SPIN: </a:t>
            </a:r>
            <a:r>
              <a:rPr lang="en-US" sz="1800" b="0" i="1" dirty="0"/>
              <a:t>Understand a client’s problem</a:t>
            </a:r>
            <a:endParaRPr lang="en-US" b="0" i="1" dirty="0"/>
          </a:p>
        </p:txBody>
      </p:sp>
      <p:sp>
        <p:nvSpPr>
          <p:cNvPr id="7" name="Platshållare för innehåll 2">
            <a:extLst>
              <a:ext uri="{FF2B5EF4-FFF2-40B4-BE49-F238E27FC236}">
                <a16:creationId xmlns:a16="http://schemas.microsoft.com/office/drawing/2014/main" id="{051B0229-0B35-473A-B9DC-B73A43ED9C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101" y="4785959"/>
            <a:ext cx="7912893" cy="729237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>
                <a:latin typeface="+mn-lt"/>
              </a:rPr>
              <a:t>Ask open-ended questions - avoid implication</a:t>
            </a:r>
          </a:p>
          <a:p>
            <a:pPr>
              <a:spcBef>
                <a:spcPts val="0"/>
              </a:spcBef>
            </a:pPr>
            <a:r>
              <a:rPr lang="en-US" dirty="0">
                <a:latin typeface="+mn-lt"/>
              </a:rPr>
              <a:t>Do not dominate the conversation - let the client clarify</a:t>
            </a:r>
          </a:p>
          <a:p>
            <a:pPr>
              <a:spcBef>
                <a:spcPts val="0"/>
              </a:spcBef>
            </a:pPr>
            <a:r>
              <a:rPr lang="en-US" dirty="0">
                <a:latin typeface="+mn-lt"/>
              </a:rPr>
              <a:t>Do not rush - give your client time to reflect, you can always ask more later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75549624-DC2E-4527-9541-2117715E8950}"/>
              </a:ext>
            </a:extLst>
          </p:cNvPr>
          <p:cNvGraphicFramePr>
            <a:graphicFrameLocks noGrp="1"/>
          </p:cNvGraphicFramePr>
          <p:nvPr/>
        </p:nvGraphicFramePr>
        <p:xfrm>
          <a:off x="629101" y="2620682"/>
          <a:ext cx="7912893" cy="2100201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978223">
                  <a:extLst>
                    <a:ext uri="{9D8B030D-6E8A-4147-A177-3AD203B41FA5}">
                      <a16:colId xmlns:a16="http://schemas.microsoft.com/office/drawing/2014/main" val="4286248998"/>
                    </a:ext>
                  </a:extLst>
                </a:gridCol>
                <a:gridCol w="1978223">
                  <a:extLst>
                    <a:ext uri="{9D8B030D-6E8A-4147-A177-3AD203B41FA5}">
                      <a16:colId xmlns:a16="http://schemas.microsoft.com/office/drawing/2014/main" val="697784621"/>
                    </a:ext>
                  </a:extLst>
                </a:gridCol>
                <a:gridCol w="1978223">
                  <a:extLst>
                    <a:ext uri="{9D8B030D-6E8A-4147-A177-3AD203B41FA5}">
                      <a16:colId xmlns:a16="http://schemas.microsoft.com/office/drawing/2014/main" val="3123272469"/>
                    </a:ext>
                  </a:extLst>
                </a:gridCol>
                <a:gridCol w="1978223">
                  <a:extLst>
                    <a:ext uri="{9D8B030D-6E8A-4147-A177-3AD203B41FA5}">
                      <a16:colId xmlns:a16="http://schemas.microsoft.com/office/drawing/2014/main" val="4247505873"/>
                    </a:ext>
                  </a:extLst>
                </a:gridCol>
              </a:tblGrid>
              <a:tr h="431421">
                <a:tc>
                  <a:txBody>
                    <a:bodyPr/>
                    <a:lstStyle/>
                    <a:p>
                      <a:pPr algn="ctr"/>
                      <a:r>
                        <a:rPr lang="sv-SE" sz="1500" dirty="0">
                          <a:solidFill>
                            <a:schemeClr val="tx1"/>
                          </a:solidFill>
                        </a:rPr>
                        <a:t>Situation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500" dirty="0">
                          <a:solidFill>
                            <a:schemeClr val="tx1"/>
                          </a:solidFill>
                        </a:rPr>
                        <a:t>Problem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noProof="0" dirty="0">
                          <a:solidFill>
                            <a:schemeClr val="tx1"/>
                          </a:solidFill>
                        </a:rPr>
                        <a:t>Implication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500" dirty="0">
                          <a:solidFill>
                            <a:schemeClr val="tx1"/>
                          </a:solidFill>
                        </a:rPr>
                        <a:t>Need-Payoff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3786454849"/>
                  </a:ext>
                </a:extLst>
              </a:tr>
              <a:tr h="1668780">
                <a:tc>
                  <a:txBody>
                    <a:bodyPr/>
                    <a:lstStyle/>
                    <a:p>
                      <a:r>
                        <a:rPr lang="sv-SE" sz="1500" dirty="0"/>
                        <a:t>Understand the status quo. Look at the </a:t>
                      </a:r>
                      <a:r>
                        <a:rPr lang="en-GB" sz="1500" noProof="0" dirty="0"/>
                        <a:t>whole</a:t>
                      </a:r>
                      <a:r>
                        <a:rPr lang="sv-SE" sz="1500" dirty="0"/>
                        <a:t> </a:t>
                      </a:r>
                      <a:r>
                        <a:rPr lang="en-GB" sz="1500" noProof="0" dirty="0"/>
                        <a:t>picture</a:t>
                      </a:r>
                      <a:r>
                        <a:rPr lang="sv-SE" sz="1500" noProof="0" dirty="0"/>
                        <a:t>, </a:t>
                      </a:r>
                      <a:r>
                        <a:rPr lang="sv-SE" sz="1500" noProof="0" dirty="0" err="1"/>
                        <a:t>e.g</a:t>
                      </a:r>
                      <a:r>
                        <a:rPr lang="sv-SE" sz="1500" noProof="0" dirty="0"/>
                        <a:t>. </a:t>
                      </a:r>
                      <a:r>
                        <a:rPr lang="sv-SE" sz="1500" dirty="0"/>
                        <a:t>business </a:t>
                      </a:r>
                      <a:r>
                        <a:rPr lang="en-GB" sz="1500" noProof="0" dirty="0"/>
                        <a:t>goals</a:t>
                      </a:r>
                      <a:r>
                        <a:rPr lang="sv-SE" sz="1500" dirty="0"/>
                        <a:t>, process </a:t>
                      </a:r>
                      <a:r>
                        <a:rPr lang="sv-SE" sz="1500" dirty="0" err="1"/>
                        <a:t>goals</a:t>
                      </a:r>
                      <a:r>
                        <a:rPr lang="sv-SE" sz="1500" dirty="0"/>
                        <a:t>, </a:t>
                      </a:r>
                      <a:r>
                        <a:rPr lang="sv-SE" sz="1500" dirty="0" err="1"/>
                        <a:t>dependencies,and</a:t>
                      </a:r>
                      <a:r>
                        <a:rPr lang="sv-SE" sz="1500" dirty="0"/>
                        <a:t> </a:t>
                      </a:r>
                      <a:r>
                        <a:rPr lang="sv-SE" sz="1500" dirty="0" err="1"/>
                        <a:t>external</a:t>
                      </a:r>
                      <a:r>
                        <a:rPr lang="sv-SE" sz="1500" dirty="0"/>
                        <a:t> </a:t>
                      </a:r>
                      <a:r>
                        <a:rPr lang="sv-SE" sz="1500" dirty="0" err="1"/>
                        <a:t>factors</a:t>
                      </a:r>
                      <a:r>
                        <a:rPr lang="sv-SE" sz="1500" dirty="0"/>
                        <a:t>.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sv-SE" sz="1500" dirty="0" err="1"/>
                        <a:t>Uncover</a:t>
                      </a:r>
                      <a:r>
                        <a:rPr lang="sv-SE" sz="1500" dirty="0"/>
                        <a:t> the problems </a:t>
                      </a:r>
                      <a:r>
                        <a:rPr lang="sv-SE" sz="1500" dirty="0" err="1"/>
                        <a:t>of</a:t>
                      </a:r>
                      <a:r>
                        <a:rPr lang="sv-SE" sz="1500" dirty="0"/>
                        <a:t> </a:t>
                      </a:r>
                      <a:r>
                        <a:rPr lang="sv-SE" sz="1500" dirty="0" err="1"/>
                        <a:t>your</a:t>
                      </a:r>
                      <a:r>
                        <a:rPr lang="sv-SE" sz="1500" dirty="0"/>
                        <a:t> </a:t>
                      </a:r>
                      <a:r>
                        <a:rPr lang="sv-SE" sz="1500" dirty="0" err="1"/>
                        <a:t>client</a:t>
                      </a:r>
                      <a:r>
                        <a:rPr lang="sv-SE" sz="1500" dirty="0"/>
                        <a:t>. </a:t>
                      </a:r>
                      <a:r>
                        <a:rPr lang="sv-SE" sz="1500" dirty="0" err="1"/>
                        <a:t>Both</a:t>
                      </a:r>
                      <a:r>
                        <a:rPr lang="sv-SE" sz="1500" dirty="0"/>
                        <a:t>, the </a:t>
                      </a:r>
                      <a:r>
                        <a:rPr lang="sv-SE" sz="1500" dirty="0" err="1"/>
                        <a:t>ones</a:t>
                      </a:r>
                      <a:r>
                        <a:rPr lang="sv-SE" sz="1500" dirty="0"/>
                        <a:t> </a:t>
                      </a:r>
                      <a:r>
                        <a:rPr lang="sv-SE" sz="1500" dirty="0" err="1"/>
                        <a:t>they</a:t>
                      </a:r>
                      <a:r>
                        <a:rPr lang="sv-SE" sz="1500" dirty="0"/>
                        <a:t> </a:t>
                      </a:r>
                      <a:r>
                        <a:rPr lang="sv-SE" sz="1500" dirty="0" err="1"/>
                        <a:t>are</a:t>
                      </a:r>
                      <a:r>
                        <a:rPr lang="sv-SE" sz="1500" dirty="0"/>
                        <a:t> </a:t>
                      </a:r>
                      <a:r>
                        <a:rPr lang="sv-SE" sz="1500" dirty="0" err="1"/>
                        <a:t>aware</a:t>
                      </a:r>
                      <a:r>
                        <a:rPr lang="sv-SE" sz="1500" dirty="0"/>
                        <a:t> </a:t>
                      </a:r>
                      <a:r>
                        <a:rPr lang="sv-SE" sz="1500" dirty="0" err="1"/>
                        <a:t>of</a:t>
                      </a:r>
                      <a:r>
                        <a:rPr lang="sv-SE" sz="1500" dirty="0"/>
                        <a:t>, and the </a:t>
                      </a:r>
                      <a:r>
                        <a:rPr lang="sv-SE" sz="1500" dirty="0" err="1"/>
                        <a:t>ones</a:t>
                      </a:r>
                      <a:r>
                        <a:rPr lang="sv-SE" sz="1500" dirty="0"/>
                        <a:t> </a:t>
                      </a:r>
                      <a:r>
                        <a:rPr lang="sv-SE" sz="1500" dirty="0" err="1"/>
                        <a:t>they</a:t>
                      </a:r>
                      <a:r>
                        <a:rPr lang="sv-SE" sz="1500" dirty="0"/>
                        <a:t> </a:t>
                      </a:r>
                      <a:r>
                        <a:rPr lang="sv-SE" sz="1500" dirty="0" err="1"/>
                        <a:t>have</a:t>
                      </a:r>
                      <a:r>
                        <a:rPr lang="sv-SE" sz="1500" dirty="0"/>
                        <a:t> not </a:t>
                      </a:r>
                      <a:r>
                        <a:rPr lang="sv-SE" sz="1500" dirty="0" err="1"/>
                        <a:t>considered</a:t>
                      </a:r>
                      <a:r>
                        <a:rPr lang="sv-SE" sz="1500" dirty="0"/>
                        <a:t> </a:t>
                      </a:r>
                      <a:r>
                        <a:rPr lang="sv-SE" sz="1500" dirty="0" err="1"/>
                        <a:t>yet</a:t>
                      </a:r>
                      <a:r>
                        <a:rPr lang="sv-SE" sz="1500" dirty="0"/>
                        <a:t>.  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sv-SE" sz="1500" dirty="0"/>
                        <a:t>Understand the </a:t>
                      </a:r>
                      <a:r>
                        <a:rPr lang="sv-SE" sz="1500" dirty="0" err="1"/>
                        <a:t>urgency</a:t>
                      </a:r>
                      <a:r>
                        <a:rPr lang="sv-SE" sz="1500" dirty="0"/>
                        <a:t> </a:t>
                      </a:r>
                      <a:r>
                        <a:rPr lang="sv-SE" sz="1500" dirty="0" err="1"/>
                        <a:t>of</a:t>
                      </a:r>
                      <a:r>
                        <a:rPr lang="sv-SE" sz="1500" dirty="0"/>
                        <a:t> </a:t>
                      </a:r>
                      <a:r>
                        <a:rPr lang="sv-SE" sz="1500" dirty="0" err="1"/>
                        <a:t>solving</a:t>
                      </a:r>
                      <a:r>
                        <a:rPr lang="sv-SE" sz="1500" dirty="0"/>
                        <a:t> a </a:t>
                      </a:r>
                      <a:r>
                        <a:rPr lang="sv-SE" sz="1500" dirty="0" err="1"/>
                        <a:t>particular</a:t>
                      </a:r>
                      <a:r>
                        <a:rPr lang="sv-SE" sz="1500" dirty="0"/>
                        <a:t> problem, or part </a:t>
                      </a:r>
                      <a:r>
                        <a:rPr lang="sv-SE" sz="1500" dirty="0" err="1"/>
                        <a:t>of</a:t>
                      </a:r>
                      <a:r>
                        <a:rPr lang="sv-SE" sz="1500" dirty="0"/>
                        <a:t> </a:t>
                      </a:r>
                      <a:r>
                        <a:rPr lang="sv-SE" sz="1500" dirty="0" err="1"/>
                        <a:t>that</a:t>
                      </a:r>
                      <a:r>
                        <a:rPr lang="sv-SE" sz="1500" dirty="0"/>
                        <a:t> problem, from the </a:t>
                      </a:r>
                      <a:r>
                        <a:rPr lang="sv-SE" sz="1500" dirty="0" err="1"/>
                        <a:t>client’s</a:t>
                      </a:r>
                      <a:r>
                        <a:rPr lang="sv-SE" sz="1500" dirty="0"/>
                        <a:t> </a:t>
                      </a:r>
                      <a:r>
                        <a:rPr lang="sv-SE" sz="1500" dirty="0" err="1"/>
                        <a:t>perspective</a:t>
                      </a:r>
                      <a:r>
                        <a:rPr lang="sv-SE" sz="1500" dirty="0"/>
                        <a:t>. 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sv-SE" sz="1500" noProof="0" dirty="0" err="1"/>
                        <a:t>Identify</a:t>
                      </a:r>
                      <a:r>
                        <a:rPr lang="sv-SE" sz="1500" noProof="0" dirty="0"/>
                        <a:t> potential </a:t>
                      </a:r>
                      <a:r>
                        <a:rPr lang="en-GB" sz="1500" noProof="0" dirty="0"/>
                        <a:t>benefits</a:t>
                      </a:r>
                      <a:r>
                        <a:rPr lang="sv-SE" sz="1500" dirty="0"/>
                        <a:t> </a:t>
                      </a:r>
                      <a:r>
                        <a:rPr lang="en-GB" sz="1500" noProof="0" dirty="0"/>
                        <a:t>of</a:t>
                      </a:r>
                      <a:r>
                        <a:rPr lang="sv-SE" sz="1500" dirty="0"/>
                        <a:t> </a:t>
                      </a:r>
                      <a:r>
                        <a:rPr lang="sv-SE" sz="1500" dirty="0" err="1"/>
                        <a:t>solving</a:t>
                      </a:r>
                      <a:r>
                        <a:rPr lang="sv-SE" sz="1500" dirty="0"/>
                        <a:t> a </a:t>
                      </a:r>
                      <a:r>
                        <a:rPr lang="sv-SE" sz="1500" dirty="0" err="1"/>
                        <a:t>specific</a:t>
                      </a:r>
                      <a:r>
                        <a:rPr lang="sv-SE" sz="1500" dirty="0"/>
                        <a:t> problem, and the </a:t>
                      </a:r>
                      <a:r>
                        <a:rPr lang="sv-SE" sz="1500" dirty="0" err="1"/>
                        <a:t>payoff</a:t>
                      </a:r>
                      <a:r>
                        <a:rPr lang="sv-SE" sz="1500" dirty="0"/>
                        <a:t> for </a:t>
                      </a:r>
                      <a:r>
                        <a:rPr lang="sv-SE" sz="1500" dirty="0" err="1"/>
                        <a:t>taking</a:t>
                      </a:r>
                      <a:r>
                        <a:rPr lang="sv-SE" sz="1500" dirty="0"/>
                        <a:t> action </a:t>
                      </a:r>
                      <a:r>
                        <a:rPr lang="sv-SE" sz="1500" dirty="0" err="1"/>
                        <a:t>now</a:t>
                      </a:r>
                      <a:r>
                        <a:rPr lang="sv-SE" sz="1500" dirty="0"/>
                        <a:t>, </a:t>
                      </a:r>
                      <a:r>
                        <a:rPr lang="sv-SE" sz="1500" dirty="0" err="1"/>
                        <a:t>rather</a:t>
                      </a:r>
                      <a:r>
                        <a:rPr lang="sv-SE" sz="1500" dirty="0"/>
                        <a:t> </a:t>
                      </a:r>
                      <a:r>
                        <a:rPr lang="sv-SE" sz="1500" dirty="0" err="1"/>
                        <a:t>than</a:t>
                      </a:r>
                      <a:r>
                        <a:rPr lang="sv-SE" sz="1500" dirty="0"/>
                        <a:t> later. 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233486347"/>
                  </a:ext>
                </a:extLst>
              </a:tr>
            </a:tbl>
          </a:graphicData>
        </a:graphic>
      </p:graphicFrame>
      <p:pic>
        <p:nvPicPr>
          <p:cNvPr id="3074" name="Picture 2" descr="https://cdn-icons-png.flaticon.com/512/5359/5359960.png">
            <a:extLst>
              <a:ext uri="{FF2B5EF4-FFF2-40B4-BE49-F238E27FC236}">
                <a16:creationId xmlns:a16="http://schemas.microsoft.com/office/drawing/2014/main" id="{E8FF6901-5CEB-49B3-B02A-7AE224AA4E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5953" y="1020059"/>
            <a:ext cx="823382" cy="823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95723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ubrik 1">
            <a:extLst>
              <a:ext uri="{FF2B5EF4-FFF2-40B4-BE49-F238E27FC236}">
                <a16:creationId xmlns:a16="http://schemas.microsoft.com/office/drawing/2014/main" id="{27CE6856-D175-4226-A0C3-27F82254F0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02" y="2012853"/>
            <a:ext cx="7912894" cy="489109"/>
          </a:xfrm>
        </p:spPr>
        <p:txBody>
          <a:bodyPr/>
          <a:lstStyle/>
          <a:p>
            <a:r>
              <a:rPr lang="en-US" dirty="0"/>
              <a:t>Bonus Material SPIN: </a:t>
            </a:r>
            <a:r>
              <a:rPr lang="en-US" sz="1800" b="0" i="1" dirty="0"/>
              <a:t>Situation Questions - Examples</a:t>
            </a:r>
            <a:endParaRPr lang="en-US" b="0" i="1" dirty="0"/>
          </a:p>
        </p:txBody>
      </p:sp>
      <p:sp>
        <p:nvSpPr>
          <p:cNvPr id="7" name="Platshållare för innehåll 2">
            <a:extLst>
              <a:ext uri="{FF2B5EF4-FFF2-40B4-BE49-F238E27FC236}">
                <a16:creationId xmlns:a16="http://schemas.microsoft.com/office/drawing/2014/main" id="{051B0229-0B35-473A-B9DC-B73A43ED9C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5554" y="2522977"/>
            <a:ext cx="7912893" cy="2906273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>
                <a:latin typeface="+mn-lt"/>
              </a:rPr>
              <a:t>Can you tell me about your role at your company?</a:t>
            </a:r>
          </a:p>
          <a:p>
            <a:pPr>
              <a:spcBef>
                <a:spcPts val="0"/>
              </a:spcBef>
            </a:pPr>
            <a:r>
              <a:rPr lang="en-US" dirty="0"/>
              <a:t>Can you tell me about your current processes?</a:t>
            </a:r>
          </a:p>
          <a:p>
            <a:pPr>
              <a:spcBef>
                <a:spcPts val="0"/>
              </a:spcBef>
            </a:pPr>
            <a:r>
              <a:rPr lang="en-US" dirty="0"/>
              <a:t>Which departments in your company depend on the outcome your work?</a:t>
            </a:r>
          </a:p>
          <a:p>
            <a:pPr>
              <a:spcBef>
                <a:spcPts val="0"/>
              </a:spcBef>
            </a:pPr>
            <a:r>
              <a:rPr lang="en-US" dirty="0"/>
              <a:t>What type of </a:t>
            </a:r>
            <a:r>
              <a:rPr lang="en-US" dirty="0" err="1"/>
              <a:t>imput</a:t>
            </a:r>
            <a:r>
              <a:rPr lang="en-US" dirty="0"/>
              <a:t> from other departments do you need to conduct your work?</a:t>
            </a:r>
          </a:p>
          <a:p>
            <a:pPr>
              <a:spcBef>
                <a:spcPts val="0"/>
              </a:spcBef>
            </a:pPr>
            <a:r>
              <a:rPr lang="en-US" dirty="0">
                <a:latin typeface="+mn-lt"/>
              </a:rPr>
              <a:t>What is your top priority for the year?</a:t>
            </a:r>
          </a:p>
          <a:p>
            <a:pPr>
              <a:spcBef>
                <a:spcPts val="0"/>
              </a:spcBef>
            </a:pPr>
            <a:r>
              <a:rPr lang="en-US" dirty="0">
                <a:latin typeface="+mn-lt"/>
              </a:rPr>
              <a:t>How is your priority important to your business?</a:t>
            </a:r>
          </a:p>
          <a:p>
            <a:pPr>
              <a:spcBef>
                <a:spcPts val="0"/>
              </a:spcBef>
            </a:pPr>
            <a:r>
              <a:rPr lang="en-US" dirty="0">
                <a:latin typeface="+mn-lt"/>
              </a:rPr>
              <a:t>What tools do you currently use? </a:t>
            </a:r>
          </a:p>
          <a:p>
            <a:pPr>
              <a:spcBef>
                <a:spcPts val="0"/>
              </a:spcBef>
            </a:pPr>
            <a:r>
              <a:rPr lang="en-US" dirty="0">
                <a:latin typeface="+mn-lt"/>
              </a:rPr>
              <a:t>W</a:t>
            </a:r>
            <a:r>
              <a:rPr lang="en-US" dirty="0"/>
              <a:t>hy are you using these tools instead of …?</a:t>
            </a:r>
            <a:endParaRPr lang="en-US" dirty="0">
              <a:latin typeface="+mn-lt"/>
            </a:endParaRPr>
          </a:p>
          <a:p>
            <a:pPr>
              <a:spcBef>
                <a:spcPts val="0"/>
              </a:spcBef>
            </a:pPr>
            <a:r>
              <a:rPr lang="en-US" dirty="0"/>
              <a:t>How often do you use these? </a:t>
            </a:r>
          </a:p>
          <a:p>
            <a:pPr>
              <a:spcBef>
                <a:spcPts val="0"/>
              </a:spcBef>
            </a:pPr>
            <a:r>
              <a:rPr lang="en-US" dirty="0">
                <a:latin typeface="+mn-lt"/>
              </a:rPr>
              <a:t>Who is responsible for…?</a:t>
            </a:r>
          </a:p>
          <a:p>
            <a:pPr>
              <a:spcBef>
                <a:spcPts val="0"/>
              </a:spcBef>
            </a:pPr>
            <a:r>
              <a:rPr lang="en-US" dirty="0">
                <a:latin typeface="+mn-lt"/>
              </a:rPr>
              <a:t>Who plans and manages the strategy / budget for…?</a:t>
            </a:r>
          </a:p>
          <a:p>
            <a:pPr>
              <a:spcBef>
                <a:spcPts val="0"/>
              </a:spcBef>
            </a:pPr>
            <a:endParaRPr lang="en-US" sz="1350" dirty="0">
              <a:latin typeface="+mn-lt"/>
            </a:endParaRPr>
          </a:p>
          <a:p>
            <a:pPr>
              <a:spcBef>
                <a:spcPts val="0"/>
              </a:spcBef>
            </a:pPr>
            <a:endParaRPr lang="en-US" sz="1350" dirty="0">
              <a:latin typeface="+mn-lt"/>
            </a:endParaRPr>
          </a:p>
          <a:p>
            <a:pPr>
              <a:spcBef>
                <a:spcPts val="0"/>
              </a:spcBef>
            </a:pPr>
            <a:endParaRPr lang="en-US" sz="1350" dirty="0">
              <a:latin typeface="+mn-lt"/>
            </a:endParaRPr>
          </a:p>
        </p:txBody>
      </p:sp>
      <p:pic>
        <p:nvPicPr>
          <p:cNvPr id="3074" name="Picture 2" descr="https://cdn-icons-png.flaticon.com/512/5359/5359960.png">
            <a:extLst>
              <a:ext uri="{FF2B5EF4-FFF2-40B4-BE49-F238E27FC236}">
                <a16:creationId xmlns:a16="http://schemas.microsoft.com/office/drawing/2014/main" id="{E8FF6901-5CEB-49B3-B02A-7AE224AA4E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5953" y="1020059"/>
            <a:ext cx="823382" cy="823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05982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ubrik 1">
            <a:extLst>
              <a:ext uri="{FF2B5EF4-FFF2-40B4-BE49-F238E27FC236}">
                <a16:creationId xmlns:a16="http://schemas.microsoft.com/office/drawing/2014/main" id="{27CE6856-D175-4226-A0C3-27F82254F0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02" y="2012853"/>
            <a:ext cx="7912894" cy="489109"/>
          </a:xfrm>
        </p:spPr>
        <p:txBody>
          <a:bodyPr/>
          <a:lstStyle/>
          <a:p>
            <a:r>
              <a:rPr lang="en-US" dirty="0"/>
              <a:t>Bonus Material SPIN: </a:t>
            </a:r>
            <a:r>
              <a:rPr lang="en-US" sz="1800" b="0" i="1" dirty="0"/>
              <a:t>Problem Questions - Examples</a:t>
            </a:r>
            <a:endParaRPr lang="en-US" b="0" i="1" dirty="0"/>
          </a:p>
        </p:txBody>
      </p:sp>
      <p:sp>
        <p:nvSpPr>
          <p:cNvPr id="7" name="Platshållare för innehåll 2">
            <a:extLst>
              <a:ext uri="{FF2B5EF4-FFF2-40B4-BE49-F238E27FC236}">
                <a16:creationId xmlns:a16="http://schemas.microsoft.com/office/drawing/2014/main" id="{051B0229-0B35-473A-B9DC-B73A43ED9C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5554" y="2522977"/>
            <a:ext cx="7912893" cy="2906273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>
                <a:latin typeface="+mn-lt"/>
              </a:rPr>
              <a:t>How important is … to your business?</a:t>
            </a:r>
          </a:p>
          <a:p>
            <a:pPr>
              <a:spcBef>
                <a:spcPts val="0"/>
              </a:spcBef>
            </a:pPr>
            <a:r>
              <a:rPr lang="en-US" dirty="0">
                <a:latin typeface="+mn-lt"/>
              </a:rPr>
              <a:t>What challenges do experience in your work?</a:t>
            </a:r>
          </a:p>
          <a:p>
            <a:pPr>
              <a:spcBef>
                <a:spcPts val="0"/>
              </a:spcBef>
            </a:pPr>
            <a:r>
              <a:rPr lang="en-US" dirty="0">
                <a:latin typeface="+mn-lt"/>
              </a:rPr>
              <a:t>Are there any particular bottlenecks?</a:t>
            </a:r>
          </a:p>
          <a:p>
            <a:pPr>
              <a:spcBef>
                <a:spcPts val="0"/>
              </a:spcBef>
            </a:pPr>
            <a:r>
              <a:rPr lang="en-US" dirty="0">
                <a:latin typeface="+mn-lt"/>
              </a:rPr>
              <a:t>How easy is it to make progress towards…?</a:t>
            </a:r>
          </a:p>
          <a:p>
            <a:pPr>
              <a:spcBef>
                <a:spcPts val="0"/>
              </a:spcBef>
            </a:pPr>
            <a:r>
              <a:rPr lang="en-US" dirty="0">
                <a:latin typeface="+mn-lt"/>
              </a:rPr>
              <a:t>Why does this approach work / not work for you?</a:t>
            </a:r>
          </a:p>
          <a:p>
            <a:pPr>
              <a:spcBef>
                <a:spcPts val="0"/>
              </a:spcBef>
            </a:pPr>
            <a:r>
              <a:rPr lang="en-US" dirty="0">
                <a:latin typeface="+mn-lt"/>
              </a:rPr>
              <a:t>Does your current approach ever fail?</a:t>
            </a:r>
          </a:p>
          <a:p>
            <a:pPr>
              <a:spcBef>
                <a:spcPts val="0"/>
              </a:spcBef>
            </a:pPr>
            <a:r>
              <a:rPr lang="en-US" dirty="0">
                <a:latin typeface="+mn-lt"/>
              </a:rPr>
              <a:t>What happens if you are not successful with?</a:t>
            </a:r>
          </a:p>
          <a:p>
            <a:pPr>
              <a:spcBef>
                <a:spcPts val="0"/>
              </a:spcBef>
            </a:pPr>
            <a:r>
              <a:rPr lang="en-US" dirty="0">
                <a:latin typeface="+mn-lt"/>
              </a:rPr>
              <a:t>In a perfect world, what you change in your approach?</a:t>
            </a:r>
          </a:p>
          <a:p>
            <a:pPr>
              <a:spcBef>
                <a:spcPts val="0"/>
              </a:spcBef>
            </a:pPr>
            <a:r>
              <a:rPr lang="en-US" dirty="0">
                <a:latin typeface="+mn-lt"/>
              </a:rPr>
              <a:t>Do you think … can be solved?</a:t>
            </a:r>
          </a:p>
          <a:p>
            <a:pPr>
              <a:spcBef>
                <a:spcPts val="0"/>
              </a:spcBef>
            </a:pPr>
            <a:r>
              <a:rPr lang="en-US" dirty="0">
                <a:latin typeface="+mn-lt"/>
              </a:rPr>
              <a:t>What is stopping you from solving …?</a:t>
            </a:r>
          </a:p>
          <a:p>
            <a:pPr>
              <a:spcBef>
                <a:spcPts val="0"/>
              </a:spcBef>
            </a:pPr>
            <a:endParaRPr lang="en-US" dirty="0">
              <a:latin typeface="+mn-lt"/>
            </a:endParaRPr>
          </a:p>
          <a:p>
            <a:pPr>
              <a:spcBef>
                <a:spcPts val="0"/>
              </a:spcBef>
            </a:pPr>
            <a:endParaRPr lang="en-US" dirty="0">
              <a:latin typeface="+mn-lt"/>
            </a:endParaRPr>
          </a:p>
          <a:p>
            <a:pPr>
              <a:spcBef>
                <a:spcPts val="0"/>
              </a:spcBef>
            </a:pPr>
            <a:endParaRPr lang="en-US" dirty="0">
              <a:latin typeface="+mn-lt"/>
            </a:endParaRPr>
          </a:p>
          <a:p>
            <a:pPr>
              <a:spcBef>
                <a:spcPts val="0"/>
              </a:spcBef>
            </a:pPr>
            <a:endParaRPr lang="en-US" dirty="0">
              <a:latin typeface="+mn-lt"/>
            </a:endParaRPr>
          </a:p>
          <a:p>
            <a:pPr>
              <a:spcBef>
                <a:spcPts val="0"/>
              </a:spcBef>
            </a:pPr>
            <a:endParaRPr lang="en-US" sz="1350" dirty="0">
              <a:latin typeface="+mn-lt"/>
            </a:endParaRPr>
          </a:p>
          <a:p>
            <a:pPr>
              <a:spcBef>
                <a:spcPts val="0"/>
              </a:spcBef>
            </a:pPr>
            <a:endParaRPr lang="en-US" sz="1350" dirty="0">
              <a:latin typeface="+mn-lt"/>
            </a:endParaRPr>
          </a:p>
          <a:p>
            <a:pPr>
              <a:spcBef>
                <a:spcPts val="0"/>
              </a:spcBef>
            </a:pPr>
            <a:endParaRPr lang="en-US" sz="1350" dirty="0">
              <a:latin typeface="+mn-lt"/>
            </a:endParaRPr>
          </a:p>
        </p:txBody>
      </p:sp>
      <p:pic>
        <p:nvPicPr>
          <p:cNvPr id="3074" name="Picture 2" descr="https://cdn-icons-png.flaticon.com/512/5359/5359960.png">
            <a:extLst>
              <a:ext uri="{FF2B5EF4-FFF2-40B4-BE49-F238E27FC236}">
                <a16:creationId xmlns:a16="http://schemas.microsoft.com/office/drawing/2014/main" id="{E8FF6901-5CEB-49B3-B02A-7AE224AA4E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5953" y="1020059"/>
            <a:ext cx="823382" cy="823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33070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a-DK" dirty="0"/>
              <a:t>Miun Innovation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>
          <a:xfrm>
            <a:off x="629100" y="2592730"/>
            <a:ext cx="2932247" cy="3836963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Governmental support structure for students, teachers and researchers.</a:t>
            </a:r>
          </a:p>
          <a:p>
            <a:pPr marL="0" indent="0">
              <a:buNone/>
            </a:pPr>
            <a:r>
              <a:rPr lang="en-GB" dirty="0"/>
              <a:t>Supporting in:</a:t>
            </a:r>
          </a:p>
          <a:p>
            <a:r>
              <a:rPr lang="en-GB" dirty="0"/>
              <a:t>Innovation</a:t>
            </a:r>
          </a:p>
          <a:p>
            <a:r>
              <a:rPr lang="en-GB" dirty="0"/>
              <a:t>Business start up</a:t>
            </a:r>
          </a:p>
          <a:p>
            <a:r>
              <a:rPr lang="en-GB" dirty="0"/>
              <a:t>Courses</a:t>
            </a:r>
          </a:p>
          <a:p>
            <a:endParaRPr lang="en-GB" dirty="0"/>
          </a:p>
        </p:txBody>
      </p:sp>
      <p:pic>
        <p:nvPicPr>
          <p:cNvPr id="5" name="Bildobjekt 4">
            <a:extLst>
              <a:ext uri="{FF2B5EF4-FFF2-40B4-BE49-F238E27FC236}">
                <a16:creationId xmlns:a16="http://schemas.microsoft.com/office/drawing/2014/main" id="{0CE4605E-4B2D-416E-9741-71763E5AC35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947"/>
          <a:stretch/>
        </p:blipFill>
        <p:spPr>
          <a:xfrm>
            <a:off x="3657600" y="2192946"/>
            <a:ext cx="5148331" cy="3807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9156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ubrik 1">
            <a:extLst>
              <a:ext uri="{FF2B5EF4-FFF2-40B4-BE49-F238E27FC236}">
                <a16:creationId xmlns:a16="http://schemas.microsoft.com/office/drawing/2014/main" id="{27CE6856-D175-4226-A0C3-27F82254F0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02" y="2012853"/>
            <a:ext cx="7912894" cy="489109"/>
          </a:xfrm>
        </p:spPr>
        <p:txBody>
          <a:bodyPr/>
          <a:lstStyle/>
          <a:p>
            <a:r>
              <a:rPr lang="en-US" dirty="0"/>
              <a:t>Bonus Material SPIN: </a:t>
            </a:r>
            <a:r>
              <a:rPr lang="en-US" sz="1800" b="0" i="1" dirty="0"/>
              <a:t>Implication Questions - Examples</a:t>
            </a:r>
            <a:endParaRPr lang="en-US" b="0" i="1" dirty="0"/>
          </a:p>
        </p:txBody>
      </p:sp>
      <p:sp>
        <p:nvSpPr>
          <p:cNvPr id="7" name="Platshållare för innehåll 2">
            <a:extLst>
              <a:ext uri="{FF2B5EF4-FFF2-40B4-BE49-F238E27FC236}">
                <a16:creationId xmlns:a16="http://schemas.microsoft.com/office/drawing/2014/main" id="{051B0229-0B35-473A-B9DC-B73A43ED9C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5554" y="2522977"/>
            <a:ext cx="7912893" cy="2906273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>
                <a:latin typeface="+mn-lt"/>
              </a:rPr>
              <a:t>Has the business ever missed a performance indicator due to the current approach?</a:t>
            </a:r>
          </a:p>
          <a:p>
            <a:pPr>
              <a:spcBef>
                <a:spcPts val="0"/>
              </a:spcBef>
            </a:pPr>
            <a:r>
              <a:rPr lang="en-US" dirty="0">
                <a:latin typeface="+mn-lt"/>
              </a:rPr>
              <a:t>What is the cost of the current approach?</a:t>
            </a:r>
          </a:p>
          <a:p>
            <a:pPr>
              <a:spcBef>
                <a:spcPts val="0"/>
              </a:spcBef>
            </a:pPr>
            <a:r>
              <a:rPr lang="en-US" dirty="0">
                <a:latin typeface="+mn-lt"/>
              </a:rPr>
              <a:t>How much time does your approach require?</a:t>
            </a:r>
          </a:p>
          <a:p>
            <a:pPr>
              <a:spcBef>
                <a:spcPts val="0"/>
              </a:spcBef>
            </a:pPr>
            <a:r>
              <a:rPr lang="en-US" dirty="0">
                <a:latin typeface="+mn-lt"/>
              </a:rPr>
              <a:t>How would you distribute resources differently if you did not need to use them for…?</a:t>
            </a:r>
          </a:p>
          <a:p>
            <a:pPr>
              <a:spcBef>
                <a:spcPts val="0"/>
              </a:spcBef>
            </a:pPr>
            <a:r>
              <a:rPr lang="en-US" dirty="0">
                <a:latin typeface="+mn-lt"/>
              </a:rPr>
              <a:t>What goal would you like to achieve that you currently can’t because of..</a:t>
            </a:r>
          </a:p>
          <a:p>
            <a:pPr>
              <a:spcBef>
                <a:spcPts val="0"/>
              </a:spcBef>
            </a:pPr>
            <a:r>
              <a:rPr lang="en-US" dirty="0">
                <a:latin typeface="+mn-lt"/>
              </a:rPr>
              <a:t>How is this … impacting your teams work?</a:t>
            </a:r>
          </a:p>
          <a:p>
            <a:pPr>
              <a:spcBef>
                <a:spcPts val="0"/>
              </a:spcBef>
            </a:pPr>
            <a:r>
              <a:rPr lang="en-US" dirty="0">
                <a:latin typeface="+mn-lt"/>
              </a:rPr>
              <a:t>How is this … impacting your customer’s experience?</a:t>
            </a:r>
          </a:p>
          <a:p>
            <a:pPr>
              <a:spcBef>
                <a:spcPts val="0"/>
              </a:spcBef>
            </a:pPr>
            <a:r>
              <a:rPr lang="en-US" dirty="0">
                <a:latin typeface="+mn-lt"/>
              </a:rPr>
              <a:t>Would resolving this….allow you to improve … (efficiency, cost, quality)?</a:t>
            </a:r>
          </a:p>
          <a:p>
            <a:pPr>
              <a:spcBef>
                <a:spcPts val="0"/>
              </a:spcBef>
            </a:pPr>
            <a:endParaRPr lang="en-US" dirty="0">
              <a:latin typeface="+mn-lt"/>
            </a:endParaRPr>
          </a:p>
          <a:p>
            <a:pPr>
              <a:spcBef>
                <a:spcPts val="0"/>
              </a:spcBef>
            </a:pPr>
            <a:endParaRPr lang="en-US" dirty="0">
              <a:latin typeface="+mn-lt"/>
            </a:endParaRPr>
          </a:p>
          <a:p>
            <a:pPr>
              <a:spcBef>
                <a:spcPts val="0"/>
              </a:spcBef>
            </a:pPr>
            <a:endParaRPr lang="en-US" dirty="0">
              <a:latin typeface="+mn-lt"/>
            </a:endParaRPr>
          </a:p>
          <a:p>
            <a:pPr>
              <a:spcBef>
                <a:spcPts val="0"/>
              </a:spcBef>
            </a:pPr>
            <a:endParaRPr lang="en-US" dirty="0">
              <a:latin typeface="+mn-lt"/>
            </a:endParaRPr>
          </a:p>
          <a:p>
            <a:pPr>
              <a:spcBef>
                <a:spcPts val="0"/>
              </a:spcBef>
            </a:pPr>
            <a:endParaRPr lang="en-US" dirty="0">
              <a:latin typeface="+mn-lt"/>
            </a:endParaRPr>
          </a:p>
          <a:p>
            <a:pPr>
              <a:spcBef>
                <a:spcPts val="0"/>
              </a:spcBef>
            </a:pPr>
            <a:endParaRPr lang="en-US" dirty="0">
              <a:latin typeface="+mn-lt"/>
            </a:endParaRPr>
          </a:p>
          <a:p>
            <a:pPr>
              <a:spcBef>
                <a:spcPts val="0"/>
              </a:spcBef>
            </a:pPr>
            <a:endParaRPr lang="en-US" dirty="0">
              <a:latin typeface="+mn-lt"/>
            </a:endParaRPr>
          </a:p>
          <a:p>
            <a:pPr>
              <a:spcBef>
                <a:spcPts val="0"/>
              </a:spcBef>
            </a:pPr>
            <a:endParaRPr lang="en-US" sz="1350" dirty="0">
              <a:latin typeface="+mn-lt"/>
            </a:endParaRPr>
          </a:p>
          <a:p>
            <a:pPr>
              <a:spcBef>
                <a:spcPts val="0"/>
              </a:spcBef>
            </a:pPr>
            <a:endParaRPr lang="en-US" sz="1350" dirty="0">
              <a:latin typeface="+mn-lt"/>
            </a:endParaRPr>
          </a:p>
          <a:p>
            <a:pPr>
              <a:spcBef>
                <a:spcPts val="0"/>
              </a:spcBef>
            </a:pPr>
            <a:endParaRPr lang="en-US" sz="1350" dirty="0">
              <a:latin typeface="+mn-lt"/>
            </a:endParaRPr>
          </a:p>
        </p:txBody>
      </p:sp>
      <p:pic>
        <p:nvPicPr>
          <p:cNvPr id="3074" name="Picture 2" descr="https://cdn-icons-png.flaticon.com/512/5359/5359960.png">
            <a:extLst>
              <a:ext uri="{FF2B5EF4-FFF2-40B4-BE49-F238E27FC236}">
                <a16:creationId xmlns:a16="http://schemas.microsoft.com/office/drawing/2014/main" id="{E8FF6901-5CEB-49B3-B02A-7AE224AA4E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5953" y="1020059"/>
            <a:ext cx="823382" cy="823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26635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ubrik 1">
            <a:extLst>
              <a:ext uri="{FF2B5EF4-FFF2-40B4-BE49-F238E27FC236}">
                <a16:creationId xmlns:a16="http://schemas.microsoft.com/office/drawing/2014/main" id="{27CE6856-D175-4226-A0C3-27F82254F0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02" y="2012853"/>
            <a:ext cx="7912894" cy="489109"/>
          </a:xfrm>
        </p:spPr>
        <p:txBody>
          <a:bodyPr/>
          <a:lstStyle/>
          <a:p>
            <a:r>
              <a:rPr lang="en-US" dirty="0"/>
              <a:t>Bonus Material SPIN: </a:t>
            </a:r>
            <a:r>
              <a:rPr lang="en-US" sz="1800" b="0" i="1" dirty="0"/>
              <a:t>Need-Payoff Questions - Examples</a:t>
            </a:r>
            <a:endParaRPr lang="en-US" b="0" i="1" dirty="0"/>
          </a:p>
        </p:txBody>
      </p:sp>
      <p:sp>
        <p:nvSpPr>
          <p:cNvPr id="7" name="Platshållare för innehåll 2">
            <a:extLst>
              <a:ext uri="{FF2B5EF4-FFF2-40B4-BE49-F238E27FC236}">
                <a16:creationId xmlns:a16="http://schemas.microsoft.com/office/drawing/2014/main" id="{051B0229-0B35-473A-B9DC-B73A43ED9C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5554" y="2522977"/>
            <a:ext cx="7912893" cy="2906273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>
                <a:latin typeface="+mn-lt"/>
              </a:rPr>
              <a:t>What would change if you did … differently?</a:t>
            </a:r>
          </a:p>
          <a:p>
            <a:pPr>
              <a:spcBef>
                <a:spcPts val="0"/>
              </a:spcBef>
            </a:pPr>
            <a:r>
              <a:rPr lang="en-US" dirty="0">
                <a:latin typeface="+mn-lt"/>
              </a:rPr>
              <a:t>How would it be easier to achieve … with </a:t>
            </a:r>
            <a:r>
              <a:rPr lang="en-US" i="1" dirty="0">
                <a:latin typeface="+mn-lt"/>
              </a:rPr>
              <a:t>[suggested solution] </a:t>
            </a:r>
            <a:r>
              <a:rPr lang="en-US" dirty="0">
                <a:latin typeface="+mn-lt"/>
              </a:rPr>
              <a:t>?</a:t>
            </a:r>
          </a:p>
          <a:p>
            <a:pPr>
              <a:spcBef>
                <a:spcPts val="0"/>
              </a:spcBef>
            </a:pPr>
            <a:r>
              <a:rPr lang="en-US" dirty="0">
                <a:latin typeface="+mn-lt"/>
              </a:rPr>
              <a:t>Would your team get value from…?</a:t>
            </a:r>
          </a:p>
          <a:p>
            <a:pPr>
              <a:spcBef>
                <a:spcPts val="0"/>
              </a:spcBef>
            </a:pPr>
            <a:r>
              <a:rPr lang="en-US" dirty="0">
                <a:latin typeface="+mn-lt"/>
              </a:rPr>
              <a:t>How would your company benefit from </a:t>
            </a:r>
            <a:r>
              <a:rPr lang="en-US" i="1" dirty="0"/>
              <a:t>[suggested solution] </a:t>
            </a:r>
            <a:r>
              <a:rPr lang="en-US" dirty="0"/>
              <a:t>?</a:t>
            </a:r>
          </a:p>
          <a:p>
            <a:pPr>
              <a:spcBef>
                <a:spcPts val="0"/>
              </a:spcBef>
            </a:pPr>
            <a:r>
              <a:rPr lang="en-US" dirty="0">
                <a:latin typeface="+mn-lt"/>
              </a:rPr>
              <a:t>How exactly would solving … help you?</a:t>
            </a:r>
          </a:p>
          <a:p>
            <a:pPr>
              <a:spcBef>
                <a:spcPts val="0"/>
              </a:spcBef>
            </a:pPr>
            <a:r>
              <a:rPr lang="en-US" dirty="0">
                <a:latin typeface="+mn-lt"/>
              </a:rPr>
              <a:t>What would achieving ...  mean for your business?</a:t>
            </a:r>
          </a:p>
          <a:p>
            <a:pPr>
              <a:spcBef>
                <a:spcPts val="0"/>
              </a:spcBef>
            </a:pPr>
            <a:r>
              <a:rPr lang="en-US" dirty="0">
                <a:latin typeface="+mn-lt"/>
              </a:rPr>
              <a:t>How much time do you have to solve … ?</a:t>
            </a:r>
          </a:p>
          <a:p>
            <a:pPr>
              <a:spcBef>
                <a:spcPts val="0"/>
              </a:spcBef>
            </a:pPr>
            <a:endParaRPr lang="en-US" dirty="0">
              <a:latin typeface="+mn-lt"/>
            </a:endParaRPr>
          </a:p>
          <a:p>
            <a:pPr>
              <a:spcBef>
                <a:spcPts val="0"/>
              </a:spcBef>
            </a:pPr>
            <a:endParaRPr lang="en-US" dirty="0">
              <a:latin typeface="+mn-lt"/>
            </a:endParaRPr>
          </a:p>
          <a:p>
            <a:pPr>
              <a:spcBef>
                <a:spcPts val="0"/>
              </a:spcBef>
            </a:pPr>
            <a:endParaRPr lang="en-US" dirty="0">
              <a:latin typeface="+mn-lt"/>
            </a:endParaRPr>
          </a:p>
          <a:p>
            <a:pPr>
              <a:spcBef>
                <a:spcPts val="0"/>
              </a:spcBef>
            </a:pPr>
            <a:endParaRPr lang="en-US" dirty="0">
              <a:latin typeface="+mn-lt"/>
            </a:endParaRPr>
          </a:p>
          <a:p>
            <a:pPr>
              <a:spcBef>
                <a:spcPts val="0"/>
              </a:spcBef>
            </a:pPr>
            <a:endParaRPr lang="en-US" dirty="0">
              <a:latin typeface="+mn-lt"/>
            </a:endParaRPr>
          </a:p>
          <a:p>
            <a:pPr>
              <a:spcBef>
                <a:spcPts val="0"/>
              </a:spcBef>
            </a:pPr>
            <a:endParaRPr lang="en-US" dirty="0">
              <a:latin typeface="+mn-lt"/>
            </a:endParaRPr>
          </a:p>
          <a:p>
            <a:pPr>
              <a:spcBef>
                <a:spcPts val="0"/>
              </a:spcBef>
            </a:pPr>
            <a:endParaRPr lang="en-US" dirty="0">
              <a:latin typeface="+mn-lt"/>
            </a:endParaRPr>
          </a:p>
          <a:p>
            <a:pPr>
              <a:spcBef>
                <a:spcPts val="0"/>
              </a:spcBef>
            </a:pPr>
            <a:endParaRPr lang="en-US" sz="1350" dirty="0">
              <a:latin typeface="+mn-lt"/>
            </a:endParaRPr>
          </a:p>
          <a:p>
            <a:pPr>
              <a:spcBef>
                <a:spcPts val="0"/>
              </a:spcBef>
            </a:pPr>
            <a:endParaRPr lang="en-US" sz="1350" dirty="0">
              <a:latin typeface="+mn-lt"/>
            </a:endParaRPr>
          </a:p>
          <a:p>
            <a:pPr>
              <a:spcBef>
                <a:spcPts val="0"/>
              </a:spcBef>
            </a:pPr>
            <a:endParaRPr lang="en-US" sz="1350" dirty="0">
              <a:latin typeface="+mn-lt"/>
            </a:endParaRPr>
          </a:p>
        </p:txBody>
      </p:sp>
      <p:pic>
        <p:nvPicPr>
          <p:cNvPr id="3074" name="Picture 2" descr="https://cdn-icons-png.flaticon.com/512/5359/5359960.png">
            <a:extLst>
              <a:ext uri="{FF2B5EF4-FFF2-40B4-BE49-F238E27FC236}">
                <a16:creationId xmlns:a16="http://schemas.microsoft.com/office/drawing/2014/main" id="{E8FF6901-5CEB-49B3-B02A-7AE224AA4E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5953" y="1020059"/>
            <a:ext cx="823382" cy="823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65526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629100" y="1540801"/>
            <a:ext cx="7912894" cy="3145499"/>
          </a:xfrm>
        </p:spPr>
        <p:txBody>
          <a:bodyPr/>
          <a:lstStyle/>
          <a:p>
            <a:pPr algn="ctr"/>
            <a:endParaRPr lang="da-DK" sz="4000" dirty="0"/>
          </a:p>
        </p:txBody>
      </p:sp>
      <p:pic>
        <p:nvPicPr>
          <p:cNvPr id="5" name="Platshållare för innehåll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5380" y="1540801"/>
            <a:ext cx="3740333" cy="3740333"/>
          </a:xfrm>
        </p:spPr>
      </p:pic>
    </p:spTree>
    <p:extLst>
      <p:ext uri="{BB962C8B-B14F-4D97-AF65-F5344CB8AC3E}">
        <p14:creationId xmlns:p14="http://schemas.microsoft.com/office/powerpoint/2010/main" val="22891419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ubrik 1"/>
          <p:cNvSpPr txBox="1">
            <a:spLocks/>
          </p:cNvSpPr>
          <p:nvPr/>
        </p:nvSpPr>
        <p:spPr>
          <a:xfrm>
            <a:off x="540770" y="4222979"/>
            <a:ext cx="8193088" cy="1806388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t">
            <a:noAutofit/>
          </a:bodyPr>
          <a:lstStyle>
            <a:defPPr>
              <a:defRPr lang="sv-SE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000" dirty="0"/>
              <a:t>Develop a 1,5 min pitch based on SPIN and NABC</a:t>
            </a:r>
          </a:p>
          <a:p>
            <a:pPr algn="ctr"/>
            <a:r>
              <a:rPr lang="en-US" sz="4000" dirty="0">
                <a:solidFill>
                  <a:srgbClr val="FF0000"/>
                </a:solidFill>
              </a:rPr>
              <a:t>Use your company contact!</a:t>
            </a:r>
          </a:p>
        </p:txBody>
      </p:sp>
      <p:pic>
        <p:nvPicPr>
          <p:cNvPr id="6" name="Picture 2" descr="http://imgs.sthlmsfinest.com/blogEntryImages/181309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250" y="893948"/>
            <a:ext cx="3619500" cy="2714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84268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/>
              <a:t>Time slots for tutoring sessions</a:t>
            </a:r>
          </a:p>
        </p:txBody>
      </p:sp>
      <p:sp>
        <p:nvSpPr>
          <p:cNvPr id="3" name="Underrubrik 2"/>
          <p:cNvSpPr>
            <a:spLocks noGrp="1"/>
          </p:cNvSpPr>
          <p:nvPr>
            <p:ph type="subTitle" idx="1"/>
          </p:nvPr>
        </p:nvSpPr>
        <p:spPr>
          <a:xfrm>
            <a:off x="1141649" y="3006902"/>
            <a:ext cx="3735151" cy="2973046"/>
          </a:xfrm>
        </p:spPr>
        <p:txBody>
          <a:bodyPr/>
          <a:lstStyle/>
          <a:p>
            <a:r>
              <a:rPr lang="da-DK" sz="1600" dirty="0"/>
              <a:t>7th Sep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1600" dirty="0"/>
              <a:t>13:15 Knowit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1600" dirty="0"/>
              <a:t>13:55 Bolagsverket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1600" dirty="0"/>
              <a:t>14:35 Technichus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1600" dirty="0"/>
              <a:t>15:15 Höga Kusten Teknikresurs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1600" dirty="0"/>
              <a:t>15:55 Atea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a-DK" sz="1600" dirty="0">
              <a:highlight>
                <a:srgbClr val="FFFF00"/>
              </a:highlight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a-DK" dirty="0"/>
          </a:p>
        </p:txBody>
      </p:sp>
      <p:sp>
        <p:nvSpPr>
          <p:cNvPr id="6" name="Underrubrik 2">
            <a:extLst>
              <a:ext uri="{FF2B5EF4-FFF2-40B4-BE49-F238E27FC236}">
                <a16:creationId xmlns:a16="http://schemas.microsoft.com/office/drawing/2014/main" id="{1684476F-5CF2-408C-803B-9A5D48452426}"/>
              </a:ext>
            </a:extLst>
          </p:cNvPr>
          <p:cNvSpPr txBox="1">
            <a:spLocks/>
          </p:cNvSpPr>
          <p:nvPr/>
        </p:nvSpPr>
        <p:spPr>
          <a:xfrm>
            <a:off x="4876800" y="3006902"/>
            <a:ext cx="3735151" cy="29730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2200" b="1" kern="120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a-DK" sz="1600" dirty="0"/>
              <a:t>13th Sep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1600" dirty="0"/>
              <a:t>13:15 SPV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1600" dirty="0"/>
              <a:t>13:55 DIGG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1600" dirty="0"/>
              <a:t>14:35 Knightec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1600" dirty="0"/>
              <a:t>15:15 MIUN</a:t>
            </a:r>
          </a:p>
          <a:p>
            <a:endParaRPr lang="da-DK" dirty="0"/>
          </a:p>
        </p:txBody>
      </p:sp>
      <p:sp>
        <p:nvSpPr>
          <p:cNvPr id="7" name="textruta 6">
            <a:extLst>
              <a:ext uri="{FF2B5EF4-FFF2-40B4-BE49-F238E27FC236}">
                <a16:creationId xmlns:a16="http://schemas.microsoft.com/office/drawing/2014/main" id="{6E7CF978-EE21-4709-BEFB-D1C994C0F5FF}"/>
              </a:ext>
            </a:extLst>
          </p:cNvPr>
          <p:cNvSpPr txBox="1"/>
          <p:nvPr/>
        </p:nvSpPr>
        <p:spPr>
          <a:xfrm>
            <a:off x="534038" y="5656782"/>
            <a:ext cx="80759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 tutoring session will take place at </a:t>
            </a:r>
            <a:r>
              <a:rPr lang="en-US" dirty="0" err="1"/>
              <a:t>Grönborg</a:t>
            </a:r>
            <a:r>
              <a:rPr lang="en-US" dirty="0"/>
              <a:t>, main entrance, first door to the right named ”</a:t>
            </a:r>
            <a:r>
              <a:rPr lang="en-US" dirty="0" err="1"/>
              <a:t>Bizmaker</a:t>
            </a:r>
            <a:r>
              <a:rPr lang="en-US" dirty="0"/>
              <a:t>”.</a:t>
            </a:r>
          </a:p>
        </p:txBody>
      </p:sp>
    </p:spTree>
    <p:extLst>
      <p:ext uri="{BB962C8B-B14F-4D97-AF65-F5344CB8AC3E}">
        <p14:creationId xmlns:p14="http://schemas.microsoft.com/office/powerpoint/2010/main" val="7637950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text 1">
            <a:extLst>
              <a:ext uri="{FF2B5EF4-FFF2-40B4-BE49-F238E27FC236}">
                <a16:creationId xmlns:a16="http://schemas.microsoft.com/office/drawing/2014/main" id="{C710FDD4-3FA0-A9FB-FD32-657FBB9265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sv-SE" dirty="0"/>
              <a:t>MILLION IDEAS POP</a:t>
            </a:r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5A583D53-CABA-4B24-6B54-2E1B46F1966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sv-SE" dirty="0"/>
              <a:t>LET’S MAKE A MILLION </a:t>
            </a:r>
          </a:p>
        </p:txBody>
      </p:sp>
      <p:sp>
        <p:nvSpPr>
          <p:cNvPr id="4" name="Platshållare för text 3">
            <a:extLst>
              <a:ext uri="{FF2B5EF4-FFF2-40B4-BE49-F238E27FC236}">
                <a16:creationId xmlns:a16="http://schemas.microsoft.com/office/drawing/2014/main" id="{253376A0-6535-379F-A3A0-000CDB5790D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828799" y="3561057"/>
            <a:ext cx="5486400" cy="1906604"/>
          </a:xfrm>
        </p:spPr>
        <p:txBody>
          <a:bodyPr/>
          <a:lstStyle/>
          <a:p>
            <a:r>
              <a:rPr lang="sv-SE" dirty="0" err="1">
                <a:solidFill>
                  <a:schemeClr val="bg1"/>
                </a:solidFill>
                <a:latin typeface="Vollkorn Regular" panose="02000503070000020003" pitchFamily="2" charset="0"/>
              </a:rPr>
              <a:t>We</a:t>
            </a:r>
            <a:r>
              <a:rPr lang="sv-SE" dirty="0">
                <a:solidFill>
                  <a:schemeClr val="bg1"/>
                </a:solidFill>
                <a:latin typeface="Vollkorn Regular" panose="02000503070000020003" pitchFamily="2" charset="0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Vollkorn Regular" panose="02000503070000020003" pitchFamily="2" charset="0"/>
              </a:rPr>
              <a:t>help</a:t>
            </a:r>
            <a:r>
              <a:rPr lang="sv-SE" dirty="0">
                <a:solidFill>
                  <a:schemeClr val="bg1"/>
                </a:solidFill>
                <a:latin typeface="Vollkorn Regular" panose="02000503070000020003" pitchFamily="2" charset="0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Vollkorn Regular" panose="02000503070000020003" pitchFamily="2" charset="0"/>
              </a:rPr>
              <a:t>startups</a:t>
            </a:r>
            <a:r>
              <a:rPr lang="sv-SE" dirty="0">
                <a:solidFill>
                  <a:schemeClr val="bg1"/>
                </a:solidFill>
                <a:latin typeface="Vollkorn Regular" panose="02000503070000020003" pitchFamily="2" charset="0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Vollkorn Regular" panose="02000503070000020003" pitchFamily="2" charset="0"/>
              </a:rPr>
              <a:t>achieve</a:t>
            </a:r>
            <a:r>
              <a:rPr lang="sv-SE" dirty="0">
                <a:solidFill>
                  <a:schemeClr val="bg1"/>
                </a:solidFill>
                <a:latin typeface="Vollkorn Regular" panose="02000503070000020003" pitchFamily="2" charset="0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Vollkorn Regular" panose="02000503070000020003" pitchFamily="2" charset="0"/>
              </a:rPr>
              <a:t>results</a:t>
            </a:r>
            <a:r>
              <a:rPr lang="sv-SE" dirty="0">
                <a:solidFill>
                  <a:schemeClr val="bg1"/>
                </a:solidFill>
                <a:latin typeface="Vollkorn Regular" panose="02000503070000020003" pitchFamily="2" charset="0"/>
              </a:rPr>
              <a:t> faster and </a:t>
            </a:r>
            <a:r>
              <a:rPr lang="sv-SE" dirty="0" err="1">
                <a:solidFill>
                  <a:schemeClr val="bg1"/>
                </a:solidFill>
                <a:latin typeface="Vollkorn Regular" panose="02000503070000020003" pitchFamily="2" charset="0"/>
              </a:rPr>
              <a:t>smarter</a:t>
            </a:r>
            <a:r>
              <a:rPr lang="sv-SE" dirty="0">
                <a:solidFill>
                  <a:schemeClr val="bg1"/>
                </a:solidFill>
                <a:latin typeface="Vollkorn Regular" panose="02000503070000020003" pitchFamily="2" charset="0"/>
              </a:rPr>
              <a:t>, offer </a:t>
            </a:r>
            <a:r>
              <a:rPr lang="sv-SE" dirty="0" err="1">
                <a:solidFill>
                  <a:schemeClr val="bg1"/>
                </a:solidFill>
                <a:latin typeface="Vollkorn Regular" panose="02000503070000020003" pitchFamily="2" charset="0"/>
              </a:rPr>
              <a:t>guidance</a:t>
            </a:r>
            <a:r>
              <a:rPr lang="sv-SE" dirty="0">
                <a:solidFill>
                  <a:schemeClr val="bg1"/>
                </a:solidFill>
                <a:latin typeface="Vollkorn Regular" panose="02000503070000020003" pitchFamily="2" charset="0"/>
              </a:rPr>
              <a:t> to </a:t>
            </a:r>
            <a:r>
              <a:rPr lang="sv-SE" dirty="0" err="1">
                <a:solidFill>
                  <a:schemeClr val="bg1"/>
                </a:solidFill>
                <a:latin typeface="Vollkorn Regular" panose="02000503070000020003" pitchFamily="2" charset="0"/>
              </a:rPr>
              <a:t>companies</a:t>
            </a:r>
            <a:r>
              <a:rPr lang="sv-SE" dirty="0">
                <a:solidFill>
                  <a:schemeClr val="bg1"/>
                </a:solidFill>
                <a:latin typeface="Vollkorn Regular" panose="02000503070000020003" pitchFamily="2" charset="0"/>
              </a:rPr>
              <a:t> to </a:t>
            </a:r>
            <a:r>
              <a:rPr lang="sv-SE" dirty="0" err="1">
                <a:solidFill>
                  <a:schemeClr val="bg1"/>
                </a:solidFill>
                <a:latin typeface="Vollkorn Regular" panose="02000503070000020003" pitchFamily="2" charset="0"/>
              </a:rPr>
              <a:t>develop</a:t>
            </a:r>
            <a:r>
              <a:rPr lang="sv-SE" dirty="0">
                <a:solidFill>
                  <a:schemeClr val="bg1"/>
                </a:solidFill>
                <a:latin typeface="Vollkorn Regular" panose="02000503070000020003" pitchFamily="2" charset="0"/>
              </a:rPr>
              <a:t> and </a:t>
            </a:r>
            <a:r>
              <a:rPr lang="sv-SE" dirty="0" err="1">
                <a:solidFill>
                  <a:schemeClr val="bg1"/>
                </a:solidFill>
                <a:latin typeface="Vollkorn Regular" panose="02000503070000020003" pitchFamily="2" charset="0"/>
              </a:rPr>
              <a:t>grow</a:t>
            </a:r>
            <a:r>
              <a:rPr lang="sv-SE" dirty="0">
                <a:solidFill>
                  <a:schemeClr val="bg1"/>
                </a:solidFill>
                <a:latin typeface="Vollkorn Regular" panose="02000503070000020003" pitchFamily="2" charset="0"/>
              </a:rPr>
              <a:t>, </a:t>
            </a:r>
            <a:r>
              <a:rPr lang="sv-SE" dirty="0" err="1">
                <a:solidFill>
                  <a:schemeClr val="bg1"/>
                </a:solidFill>
                <a:latin typeface="Vollkorn Regular" panose="02000503070000020003" pitchFamily="2" charset="0"/>
              </a:rPr>
              <a:t>challenge</a:t>
            </a:r>
            <a:r>
              <a:rPr lang="sv-SE" dirty="0">
                <a:solidFill>
                  <a:schemeClr val="bg1"/>
                </a:solidFill>
                <a:latin typeface="Vollkorn Regular" panose="02000503070000020003" pitchFamily="2" charset="0"/>
              </a:rPr>
              <a:t> public organisations </a:t>
            </a:r>
            <a:r>
              <a:rPr lang="sv-SE" dirty="0" err="1">
                <a:solidFill>
                  <a:schemeClr val="bg1"/>
                </a:solidFill>
                <a:latin typeface="Vollkorn Regular" panose="02000503070000020003" pitchFamily="2" charset="0"/>
              </a:rPr>
              <a:t>ability</a:t>
            </a:r>
            <a:r>
              <a:rPr lang="sv-SE" dirty="0">
                <a:solidFill>
                  <a:schemeClr val="bg1"/>
                </a:solidFill>
                <a:latin typeface="Vollkorn Regular" panose="02000503070000020003" pitchFamily="2" charset="0"/>
              </a:rPr>
              <a:t> to </a:t>
            </a:r>
            <a:r>
              <a:rPr lang="sv-SE" dirty="0" err="1">
                <a:solidFill>
                  <a:schemeClr val="bg1"/>
                </a:solidFill>
                <a:latin typeface="Vollkorn Regular" panose="02000503070000020003" pitchFamily="2" charset="0"/>
              </a:rPr>
              <a:t>innovate</a:t>
            </a:r>
            <a:r>
              <a:rPr lang="sv-SE" dirty="0">
                <a:solidFill>
                  <a:schemeClr val="bg1"/>
                </a:solidFill>
                <a:latin typeface="Vollkorn Regular" panose="02000503070000020003" pitchFamily="2" charset="0"/>
              </a:rPr>
              <a:t> and </a:t>
            </a:r>
            <a:r>
              <a:rPr lang="sv-SE" dirty="0" err="1">
                <a:solidFill>
                  <a:schemeClr val="bg1"/>
                </a:solidFill>
                <a:latin typeface="Vollkorn Regular" panose="02000503070000020003" pitchFamily="2" charset="0"/>
              </a:rPr>
              <a:t>encourage</a:t>
            </a:r>
            <a:r>
              <a:rPr lang="sv-SE" dirty="0">
                <a:solidFill>
                  <a:schemeClr val="bg1"/>
                </a:solidFill>
                <a:latin typeface="Vollkorn Regular" panose="02000503070000020003" pitchFamily="2" charset="0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Vollkorn Regular" panose="02000503070000020003" pitchFamily="2" charset="0"/>
              </a:rPr>
              <a:t>people</a:t>
            </a:r>
            <a:r>
              <a:rPr lang="sv-SE" dirty="0">
                <a:solidFill>
                  <a:schemeClr val="bg1"/>
                </a:solidFill>
                <a:latin typeface="Vollkorn Regular" panose="02000503070000020003" pitchFamily="2" charset="0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Vollkorn Regular" panose="02000503070000020003" pitchFamily="2" charset="0"/>
              </a:rPr>
              <a:t>with</a:t>
            </a:r>
            <a:r>
              <a:rPr lang="sv-SE" dirty="0">
                <a:solidFill>
                  <a:schemeClr val="bg1"/>
                </a:solidFill>
                <a:latin typeface="Vollkorn Regular" panose="02000503070000020003" pitchFamily="2" charset="0"/>
              </a:rPr>
              <a:t> new </a:t>
            </a:r>
            <a:r>
              <a:rPr lang="sv-SE" dirty="0" err="1">
                <a:solidFill>
                  <a:schemeClr val="bg1"/>
                </a:solidFill>
                <a:latin typeface="Vollkorn Regular" panose="02000503070000020003" pitchFamily="2" charset="0"/>
              </a:rPr>
              <a:t>ideas</a:t>
            </a:r>
            <a:r>
              <a:rPr lang="sv-SE" dirty="0">
                <a:solidFill>
                  <a:schemeClr val="bg1"/>
                </a:solidFill>
                <a:latin typeface="Vollkorn Regular" panose="02000503070000020003" pitchFamily="2" charset="0"/>
              </a:rPr>
              <a:t> to </a:t>
            </a:r>
            <a:r>
              <a:rPr lang="sv-SE" dirty="0" err="1">
                <a:solidFill>
                  <a:schemeClr val="bg1"/>
                </a:solidFill>
                <a:latin typeface="Vollkorn Regular" panose="02000503070000020003" pitchFamily="2" charset="0"/>
              </a:rPr>
              <a:t>move</a:t>
            </a:r>
            <a:r>
              <a:rPr lang="sv-SE" dirty="0">
                <a:solidFill>
                  <a:schemeClr val="bg1"/>
                </a:solidFill>
                <a:latin typeface="Vollkorn Regular" panose="02000503070000020003" pitchFamily="2" charset="0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Vollkorn Regular" panose="02000503070000020003" pitchFamily="2" charset="0"/>
              </a:rPr>
              <a:t>towards</a:t>
            </a:r>
            <a:r>
              <a:rPr lang="sv-SE" dirty="0">
                <a:solidFill>
                  <a:schemeClr val="bg1"/>
                </a:solidFill>
                <a:latin typeface="Vollkorn Regular" panose="02000503070000020003" pitchFamily="2" charset="0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Vollkorn Regular" panose="02000503070000020003" pitchFamily="2" charset="0"/>
              </a:rPr>
              <a:t>entrepreneurship</a:t>
            </a:r>
            <a:r>
              <a:rPr lang="sv-SE" dirty="0">
                <a:solidFill>
                  <a:schemeClr val="bg1"/>
                </a:solidFill>
                <a:latin typeface="Vollkorn Regular" panose="02000503070000020003" pitchFamily="2" charset="0"/>
              </a:rPr>
              <a:t>. </a:t>
            </a:r>
          </a:p>
          <a:p>
            <a:endParaRPr lang="sv-SE" dirty="0"/>
          </a:p>
        </p:txBody>
      </p:sp>
      <p:sp>
        <p:nvSpPr>
          <p:cNvPr id="16" name="textruta 15">
            <a:extLst>
              <a:ext uri="{FF2B5EF4-FFF2-40B4-BE49-F238E27FC236}">
                <a16:creationId xmlns:a16="http://schemas.microsoft.com/office/drawing/2014/main" id="{E2B3DF89-B7D1-3B49-6244-2DDE4F4797CF}"/>
              </a:ext>
            </a:extLst>
          </p:cNvPr>
          <p:cNvSpPr txBox="1"/>
          <p:nvPr/>
        </p:nvSpPr>
        <p:spPr>
          <a:xfrm>
            <a:off x="1514866" y="4655647"/>
            <a:ext cx="6114267" cy="253916"/>
          </a:xfrm>
          <a:prstGeom prst="rect">
            <a:avLst/>
          </a:prstGeom>
          <a:noFill/>
        </p:spPr>
        <p:txBody>
          <a:bodyPr wrap="square" lIns="68580" tIns="34290" rIns="68580" bIns="34290" anchor="t">
            <a:spAutoFit/>
          </a:bodyPr>
          <a:lstStyle/>
          <a:p>
            <a:pPr algn="ctr" defTabSz="685800"/>
            <a:r>
              <a:rPr lang="sv-SE" sz="1200" dirty="0">
                <a:solidFill>
                  <a:srgbClr val="FFFFFF"/>
                </a:solidFill>
                <a:latin typeface="PT Mono" panose="02060509020205020204" pitchFamily="49" charset="77"/>
              </a:rPr>
              <a:t>SUNDSVALL ÅNGE TIMRÅ HÄRNÖSAND ÖRNSKÖLDSVIK KRAMFORS SOLLEFTEÅ</a:t>
            </a:r>
          </a:p>
        </p:txBody>
      </p:sp>
      <p:pic>
        <p:nvPicPr>
          <p:cNvPr id="9" name="Bildobjekt 8">
            <a:extLst>
              <a:ext uri="{FF2B5EF4-FFF2-40B4-BE49-F238E27FC236}">
                <a16:creationId xmlns:a16="http://schemas.microsoft.com/office/drawing/2014/main" id="{23303B93-9797-EEC4-2E63-012A24EC2C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1046" y="5140846"/>
            <a:ext cx="1301909" cy="266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5616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a-DK" dirty="0"/>
              <a:t>Course objectives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>
          <a:xfrm>
            <a:off x="629100" y="2592730"/>
            <a:ext cx="7912894" cy="3836963"/>
          </a:xfrm>
        </p:spPr>
        <p:txBody>
          <a:bodyPr/>
          <a:lstStyle/>
          <a:p>
            <a:pPr>
              <a:buFontTx/>
              <a:buChar char="-"/>
            </a:pPr>
            <a:r>
              <a:rPr lang="en-US" dirty="0"/>
              <a:t>in cooperation with others identify the need of products and services</a:t>
            </a:r>
          </a:p>
          <a:p>
            <a:pPr>
              <a:buFontTx/>
              <a:buChar char="-"/>
            </a:pPr>
            <a:r>
              <a:rPr lang="en-US" dirty="0"/>
              <a:t>present the product in speech and writing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4213953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629100" y="1540801"/>
            <a:ext cx="7912894" cy="3145499"/>
          </a:xfrm>
        </p:spPr>
        <p:txBody>
          <a:bodyPr/>
          <a:lstStyle/>
          <a:p>
            <a:pPr algn="ctr"/>
            <a:r>
              <a:rPr lang="da-DK" sz="4000" dirty="0"/>
              <a:t>Go to </a:t>
            </a:r>
            <a:r>
              <a:rPr lang="da-DK" sz="4000" dirty="0">
                <a:hlinkClick r:id="rId3"/>
              </a:rPr>
              <a:t>www.menti.com</a:t>
            </a:r>
            <a:r>
              <a:rPr lang="da-DK" sz="4000" dirty="0"/>
              <a:t> and use </a:t>
            </a:r>
            <a:br>
              <a:rPr lang="da-DK" sz="4000" dirty="0"/>
            </a:br>
            <a:br>
              <a:rPr lang="da-DK" sz="4000" dirty="0"/>
            </a:br>
            <a:r>
              <a:rPr lang="da-DK" sz="4000" dirty="0"/>
              <a:t>the code 5175 8897</a:t>
            </a:r>
            <a:endParaRPr lang="da-DK" sz="4000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6704877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898793DD-8048-6AF9-7445-F9E57E84E3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699022"/>
            <a:ext cx="6858000" cy="623043"/>
          </a:xfrm>
        </p:spPr>
        <p:txBody>
          <a:bodyPr>
            <a:normAutofit fontScale="90000"/>
          </a:bodyPr>
          <a:lstStyle/>
          <a:p>
            <a:r>
              <a:rPr lang="sv-SE" dirty="0"/>
              <a:t>Problem </a:t>
            </a:r>
            <a:r>
              <a:rPr lang="sv-SE" dirty="0" err="1"/>
              <a:t>capture</a:t>
            </a:r>
            <a:r>
              <a:rPr lang="sv-SE" dirty="0"/>
              <a:t> </a:t>
            </a:r>
            <a:r>
              <a:rPr lang="sv-SE" dirty="0" err="1"/>
              <a:t>precedes</a:t>
            </a:r>
            <a:r>
              <a:rPr lang="sv-SE" dirty="0"/>
              <a:t> solution</a:t>
            </a:r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FACC69F1-DD7E-DF2C-D88B-51D441A924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921156"/>
            <a:ext cx="6858000" cy="2478535"/>
          </a:xfrm>
        </p:spPr>
        <p:txBody>
          <a:bodyPr>
            <a:no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sv-SE" sz="1800" kern="12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What</a:t>
            </a:r>
            <a:r>
              <a:rPr lang="sv-SE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sv-SE" sz="1800" kern="12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impact</a:t>
            </a:r>
            <a:r>
              <a:rPr lang="sv-SE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has the problem, </a:t>
            </a:r>
            <a:r>
              <a:rPr lang="sv-SE" sz="1800" kern="12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how</a:t>
            </a:r>
            <a:r>
              <a:rPr lang="sv-SE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sv-SE" sz="1800" kern="12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costly</a:t>
            </a:r>
            <a:r>
              <a:rPr lang="sv-SE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sv-SE" sz="1800" kern="12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how</a:t>
            </a:r>
            <a:r>
              <a:rPr lang="sv-SE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urgent? </a:t>
            </a:r>
            <a:endParaRPr lang="sv-SE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sv-SE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sv-SE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 – situation, </a:t>
            </a:r>
            <a:r>
              <a:rPr lang="sv-SE" sz="1800" kern="12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establish</a:t>
            </a:r>
            <a:r>
              <a:rPr lang="sv-SE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sv-SE" sz="1800" kern="12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current</a:t>
            </a:r>
            <a:r>
              <a:rPr lang="sv-SE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situation</a:t>
            </a:r>
            <a:endParaRPr lang="sv-SE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sv-SE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 – understand the problemet, </a:t>
            </a:r>
            <a:r>
              <a:rPr lang="sv-SE" sz="1800" kern="12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identify</a:t>
            </a:r>
            <a:r>
              <a:rPr lang="sv-SE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sv-SE" sz="1800" kern="12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discontent</a:t>
            </a:r>
            <a:endParaRPr lang="sv-SE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sv-SE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 – </a:t>
            </a:r>
            <a:r>
              <a:rPr lang="sv-SE" sz="1800" kern="12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Implication</a:t>
            </a:r>
            <a:r>
              <a:rPr lang="sv-SE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sv-SE" sz="1800" kern="12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explore</a:t>
            </a:r>
            <a:r>
              <a:rPr lang="sv-SE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sv-SE" sz="1800" kern="12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causes</a:t>
            </a:r>
            <a:r>
              <a:rPr lang="sv-SE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sv-SE" sz="1800" kern="12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effects</a:t>
            </a:r>
            <a:r>
              <a:rPr lang="sv-SE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sv-SE" sz="1800" kern="12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sv-SE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the problem, </a:t>
            </a:r>
            <a:r>
              <a:rPr lang="sv-SE" sz="1800" kern="12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who</a:t>
            </a:r>
            <a:r>
              <a:rPr lang="sv-SE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sv-SE" sz="1800" kern="12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are</a:t>
            </a:r>
            <a:r>
              <a:rPr lang="sv-SE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sv-SE" sz="1800" kern="12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affected</a:t>
            </a:r>
            <a:r>
              <a:rPr lang="sv-SE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and in </a:t>
            </a:r>
            <a:r>
              <a:rPr lang="sv-SE" sz="1800" kern="12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which</a:t>
            </a:r>
            <a:r>
              <a:rPr lang="sv-SE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sv-SE" sz="1800" kern="12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way</a:t>
            </a:r>
            <a:r>
              <a:rPr lang="sv-SE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sv-SE" sz="1800" kern="12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what</a:t>
            </a:r>
            <a:r>
              <a:rPr lang="sv-SE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sv-SE" sz="1800" kern="12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are</a:t>
            </a:r>
            <a:r>
              <a:rPr lang="sv-SE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the </a:t>
            </a:r>
            <a:r>
              <a:rPr lang="sv-SE" sz="1800" kern="12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consequenses</a:t>
            </a:r>
            <a:endParaRPr lang="sv-SE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sv-SE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N – </a:t>
            </a:r>
            <a:r>
              <a:rPr lang="sv-SE" sz="1800" kern="12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need</a:t>
            </a:r>
            <a:r>
              <a:rPr lang="sv-SE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sv-SE" sz="1800" kern="12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sv-SE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solution, </a:t>
            </a:r>
            <a:r>
              <a:rPr lang="sv-SE" sz="1800" kern="12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what</a:t>
            </a:r>
            <a:r>
              <a:rPr lang="sv-SE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is the </a:t>
            </a:r>
            <a:r>
              <a:rPr lang="sv-SE" sz="1800" kern="12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value</a:t>
            </a:r>
            <a:r>
              <a:rPr lang="sv-SE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sv-SE" sz="1800" kern="12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sv-SE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 solution, </a:t>
            </a:r>
            <a:r>
              <a:rPr lang="sv-SE" sz="1800" kern="12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what</a:t>
            </a:r>
            <a:r>
              <a:rPr lang="sv-SE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sv-SE" sz="1800" kern="12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need</a:t>
            </a:r>
            <a:r>
              <a:rPr lang="sv-SE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sv-SE" sz="1800" kern="12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would</a:t>
            </a:r>
            <a:r>
              <a:rPr lang="sv-SE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 solution </a:t>
            </a:r>
            <a:r>
              <a:rPr lang="sv-SE" sz="1800" kern="12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bring</a:t>
            </a:r>
            <a:r>
              <a:rPr lang="sv-SE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to the organisation </a:t>
            </a:r>
            <a:endParaRPr lang="sv-SE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26739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tshållare för innehåll 2">
            <a:extLst>
              <a:ext uri="{FF2B5EF4-FFF2-40B4-BE49-F238E27FC236}">
                <a16:creationId xmlns:a16="http://schemas.microsoft.com/office/drawing/2014/main" id="{AEE3B251-9C97-4566-9650-8CC4829A43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6122" y="1696344"/>
            <a:ext cx="2471152" cy="1462857"/>
          </a:xfrm>
        </p:spPr>
        <p:txBody>
          <a:bodyPr/>
          <a:lstStyle/>
          <a:p>
            <a:pPr marL="0" indent="0" algn="ctr">
              <a:buNone/>
            </a:pPr>
            <a:r>
              <a:rPr lang="en-US" sz="1800" dirty="0">
                <a:latin typeface="Comic Sans MS" panose="030F0702030302020204" pitchFamily="66" charset="0"/>
              </a:rPr>
              <a:t>Dear mum, can we please get a cat. </a:t>
            </a:r>
          </a:p>
          <a:p>
            <a:pPr marL="0" indent="0" algn="ctr">
              <a:buNone/>
            </a:pPr>
            <a:r>
              <a:rPr lang="en-US" sz="1800" dirty="0">
                <a:latin typeface="Comic Sans MS" panose="030F0702030302020204" pitchFamily="66" charset="0"/>
              </a:rPr>
              <a:t>I promise to take care of it. </a:t>
            </a:r>
          </a:p>
        </p:txBody>
      </p:sp>
      <p:pic>
        <p:nvPicPr>
          <p:cNvPr id="20" name="Picture 2" descr="https://cdn-icons-png.flaticon.com/512/4599/4599017.png">
            <a:extLst>
              <a:ext uri="{FF2B5EF4-FFF2-40B4-BE49-F238E27FC236}">
                <a16:creationId xmlns:a16="http://schemas.microsoft.com/office/drawing/2014/main" id="{46A02787-CF09-4F4D-8912-2E903AA13D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420" y="2195220"/>
            <a:ext cx="1828571" cy="1828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6" descr="https://cdn-icons-png.flaticon.com/512/2880/2880492.png">
            <a:extLst>
              <a:ext uri="{FF2B5EF4-FFF2-40B4-BE49-F238E27FC236}">
                <a16:creationId xmlns:a16="http://schemas.microsoft.com/office/drawing/2014/main" id="{2229D05A-C5B5-435F-983E-D3413B605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7273" y="3368493"/>
            <a:ext cx="1462857" cy="1462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Speech Bubble: Oval 21">
            <a:extLst>
              <a:ext uri="{FF2B5EF4-FFF2-40B4-BE49-F238E27FC236}">
                <a16:creationId xmlns:a16="http://schemas.microsoft.com/office/drawing/2014/main" id="{4530AFA0-ABCF-491A-B996-B137F2C7217D}"/>
              </a:ext>
            </a:extLst>
          </p:cNvPr>
          <p:cNvSpPr/>
          <p:nvPr/>
        </p:nvSpPr>
        <p:spPr>
          <a:xfrm>
            <a:off x="2795379" y="3676550"/>
            <a:ext cx="2616477" cy="1341705"/>
          </a:xfrm>
          <a:prstGeom prst="wedgeEllipseCallout">
            <a:avLst>
              <a:gd name="adj1" fmla="val -61011"/>
              <a:gd name="adj2" fmla="val -81214"/>
            </a:avLst>
          </a:pr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350" dirty="0"/>
          </a:p>
        </p:txBody>
      </p:sp>
      <p:sp>
        <p:nvSpPr>
          <p:cNvPr id="23" name="Platshållare för innehåll 2">
            <a:extLst>
              <a:ext uri="{FF2B5EF4-FFF2-40B4-BE49-F238E27FC236}">
                <a16:creationId xmlns:a16="http://schemas.microsoft.com/office/drawing/2014/main" id="{A22DB368-85CD-471B-967D-9AA679950D23}"/>
              </a:ext>
            </a:extLst>
          </p:cNvPr>
          <p:cNvSpPr txBox="1">
            <a:spLocks/>
          </p:cNvSpPr>
          <p:nvPr/>
        </p:nvSpPr>
        <p:spPr>
          <a:xfrm>
            <a:off x="2966830" y="3859497"/>
            <a:ext cx="2273576" cy="975812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228594" indent="-228594" algn="l" defTabSz="914377" rtl="0" eaLnBrk="1" latinLnBrk="0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dirty="0">
                <a:latin typeface="Comic Sans MS" panose="030F0702030302020204" pitchFamily="66" charset="0"/>
              </a:rPr>
              <a:t>I am sorry, dear child, but this is not a good idea...</a:t>
            </a:r>
          </a:p>
        </p:txBody>
      </p:sp>
      <p:sp>
        <p:nvSpPr>
          <p:cNvPr id="24" name="Speech Bubble: Oval 23">
            <a:extLst>
              <a:ext uri="{FF2B5EF4-FFF2-40B4-BE49-F238E27FC236}">
                <a16:creationId xmlns:a16="http://schemas.microsoft.com/office/drawing/2014/main" id="{1AC0E2F9-F2BE-4C43-8D99-1CDE111E1209}"/>
              </a:ext>
            </a:extLst>
          </p:cNvPr>
          <p:cNvSpPr/>
          <p:nvPr/>
        </p:nvSpPr>
        <p:spPr>
          <a:xfrm>
            <a:off x="3423917" y="1460706"/>
            <a:ext cx="2800350" cy="1698496"/>
          </a:xfrm>
          <a:prstGeom prst="wedgeEllipseCallout">
            <a:avLst>
              <a:gd name="adj1" fmla="val 57531"/>
              <a:gd name="adj2" fmla="val 58292"/>
            </a:avLst>
          </a:pr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350" dirty="0"/>
          </a:p>
        </p:txBody>
      </p:sp>
    </p:spTree>
    <p:extLst>
      <p:ext uri="{BB962C8B-B14F-4D97-AF65-F5344CB8AC3E}">
        <p14:creationId xmlns:p14="http://schemas.microsoft.com/office/powerpoint/2010/main" val="27304524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629102" y="2012853"/>
            <a:ext cx="7912894" cy="489109"/>
          </a:xfrm>
        </p:spPr>
        <p:txBody>
          <a:bodyPr/>
          <a:lstStyle/>
          <a:p>
            <a:r>
              <a:rPr lang="sv-SE" dirty="0"/>
              <a:t>NABC </a:t>
            </a:r>
            <a:r>
              <a:rPr lang="en-GB" b="0" dirty="0"/>
              <a:t>method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>
          <a:xfrm>
            <a:off x="629102" y="2535100"/>
            <a:ext cx="6645757" cy="2877722"/>
          </a:xfrm>
        </p:spPr>
        <p:txBody>
          <a:bodyPr/>
          <a:lstStyle/>
          <a:p>
            <a:pPr>
              <a:spcBef>
                <a:spcPts val="0"/>
              </a:spcBef>
              <a:spcAft>
                <a:spcPts val="750"/>
              </a:spcAft>
            </a:pPr>
            <a:r>
              <a:rPr lang="en-US" dirty="0"/>
              <a:t>Developed at Stanford Research Institute</a:t>
            </a:r>
          </a:p>
          <a:p>
            <a:pPr>
              <a:spcBef>
                <a:spcPts val="0"/>
              </a:spcBef>
              <a:spcAft>
                <a:spcPts val="750"/>
              </a:spcAft>
            </a:pPr>
            <a:r>
              <a:rPr lang="en-US" dirty="0"/>
              <a:t>First step in creating a more complete business plan </a:t>
            </a:r>
          </a:p>
          <a:p>
            <a:pPr>
              <a:spcBef>
                <a:spcPts val="0"/>
              </a:spcBef>
              <a:spcAft>
                <a:spcPts val="1050"/>
              </a:spcAft>
            </a:pPr>
            <a:r>
              <a:rPr lang="en-US" dirty="0"/>
              <a:t>A tool to define and communicate an idea -  using the fundamental ingredients of a value proposition:</a:t>
            </a:r>
          </a:p>
          <a:p>
            <a:pPr marL="0" indent="0">
              <a:spcBef>
                <a:spcPts val="0"/>
              </a:spcBef>
              <a:spcAft>
                <a:spcPts val="525"/>
              </a:spcAft>
              <a:buNone/>
            </a:pPr>
            <a:r>
              <a:rPr lang="en-US" dirty="0"/>
              <a:t>	“</a:t>
            </a:r>
            <a:r>
              <a:rPr lang="en-US" i="1" dirty="0"/>
              <a:t>An </a:t>
            </a:r>
            <a:r>
              <a:rPr lang="en-US" b="1" i="1" dirty="0"/>
              <a:t>important</a:t>
            </a:r>
            <a:r>
              <a:rPr lang="en-US" i="1" dirty="0"/>
              <a:t> client or market </a:t>
            </a:r>
            <a:r>
              <a:rPr lang="en-US" b="1" i="1" dirty="0"/>
              <a:t>need, </a:t>
            </a:r>
          </a:p>
          <a:p>
            <a:pPr marL="0" indent="0">
              <a:spcBef>
                <a:spcPts val="0"/>
              </a:spcBef>
              <a:spcAft>
                <a:spcPts val="525"/>
              </a:spcAft>
              <a:buNone/>
            </a:pPr>
            <a:r>
              <a:rPr lang="en-US" i="1" dirty="0"/>
              <a:t>	addressed by a </a:t>
            </a:r>
            <a:r>
              <a:rPr lang="en-US" b="1" i="1" dirty="0"/>
              <a:t>unique approach,</a:t>
            </a:r>
            <a:r>
              <a:rPr lang="en-US" i="1" dirty="0"/>
              <a:t> </a:t>
            </a:r>
          </a:p>
          <a:p>
            <a:pPr marL="0" indent="0">
              <a:spcBef>
                <a:spcPts val="0"/>
              </a:spcBef>
              <a:spcAft>
                <a:spcPts val="525"/>
              </a:spcAft>
              <a:buNone/>
            </a:pPr>
            <a:r>
              <a:rPr lang="en-US" i="1" dirty="0"/>
              <a:t>	with </a:t>
            </a:r>
            <a:r>
              <a:rPr lang="en-US" b="1" i="1" dirty="0"/>
              <a:t>compelling</a:t>
            </a:r>
            <a:r>
              <a:rPr lang="en-US" i="1" dirty="0"/>
              <a:t> </a:t>
            </a:r>
            <a:r>
              <a:rPr lang="en-US" b="1" i="1" dirty="0"/>
              <a:t>benefits</a:t>
            </a:r>
            <a:r>
              <a:rPr lang="en-US" i="1" dirty="0"/>
              <a:t> when compared </a:t>
            </a:r>
          </a:p>
          <a:p>
            <a:pPr marL="0" indent="0">
              <a:spcBef>
                <a:spcPts val="0"/>
              </a:spcBef>
              <a:spcAft>
                <a:spcPts val="1050"/>
              </a:spcAft>
              <a:buNone/>
            </a:pPr>
            <a:r>
              <a:rPr lang="en-US" i="1" dirty="0"/>
              <a:t>	against the </a:t>
            </a:r>
            <a:r>
              <a:rPr lang="en-US" b="1" i="1" dirty="0"/>
              <a:t>competition</a:t>
            </a:r>
            <a:r>
              <a:rPr lang="en-US" i="1" dirty="0"/>
              <a:t> or alternatives</a:t>
            </a:r>
            <a:r>
              <a:rPr lang="en-US" dirty="0"/>
              <a:t>.”</a:t>
            </a:r>
          </a:p>
          <a:p>
            <a:pPr marL="0" indent="0">
              <a:spcBef>
                <a:spcPts val="0"/>
              </a:spcBef>
              <a:buNone/>
            </a:pPr>
            <a:endParaRPr lang="en-US" dirty="0"/>
          </a:p>
        </p:txBody>
      </p:sp>
      <p:pic>
        <p:nvPicPr>
          <p:cNvPr id="2052" name="Picture 4" descr="California free icon">
            <a:extLst>
              <a:ext uri="{FF2B5EF4-FFF2-40B4-BE49-F238E27FC236}">
                <a16:creationId xmlns:a16="http://schemas.microsoft.com/office/drawing/2014/main" id="{3E3C032A-63D1-43EA-8D6A-7A69696148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7065" y="797239"/>
            <a:ext cx="1462722" cy="1462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https://cdn-icons-png.flaticon.com/512/3228/3228219.png">
            <a:extLst>
              <a:ext uri="{FF2B5EF4-FFF2-40B4-BE49-F238E27FC236}">
                <a16:creationId xmlns:a16="http://schemas.microsoft.com/office/drawing/2014/main" id="{A4075F63-F31E-4DDE-AB10-75ACCF563B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8572" y="5109033"/>
            <a:ext cx="487004" cy="487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81562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629102" y="2012853"/>
            <a:ext cx="7912894" cy="489109"/>
          </a:xfrm>
        </p:spPr>
        <p:txBody>
          <a:bodyPr/>
          <a:lstStyle/>
          <a:p>
            <a:pPr>
              <a:spcBef>
                <a:spcPts val="0"/>
              </a:spcBef>
              <a:spcAft>
                <a:spcPts val="750"/>
              </a:spcAft>
            </a:pPr>
            <a:r>
              <a:rPr lang="en-US" dirty="0"/>
              <a:t>Problem or solution - what comes first?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>
          <a:xfrm>
            <a:off x="629101" y="2535100"/>
            <a:ext cx="5986852" cy="2877722"/>
          </a:xfrm>
        </p:spPr>
        <p:txBody>
          <a:bodyPr/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dirty="0"/>
              <a:t>When constructing sentences, it is easier for the reader to imagine the object before the action</a:t>
            </a:r>
          </a:p>
          <a:p>
            <a:pPr marL="0" indent="0">
              <a:spcBef>
                <a:spcPts val="0"/>
              </a:spcBef>
              <a:spcAft>
                <a:spcPts val="750"/>
              </a:spcAft>
              <a:buNone/>
            </a:pPr>
            <a:r>
              <a:rPr lang="en-US" dirty="0"/>
              <a:t>     “the cat eats the fish”   vs  “the fish is eaten by the cat”</a:t>
            </a:r>
          </a:p>
          <a:p>
            <a:pPr marL="0" indent="0">
              <a:spcBef>
                <a:spcPts val="0"/>
              </a:spcBef>
              <a:buNone/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/>
              <a:t>Similar, new ideas are easier to convey, if their presentation follows a structure that is brain-friendly</a:t>
            </a:r>
          </a:p>
          <a:p>
            <a:pPr marL="0" indent="0">
              <a:spcBef>
                <a:spcPts val="0"/>
              </a:spcBef>
              <a:buNone/>
            </a:pPr>
            <a:endParaRPr lang="en-US" dirty="0"/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	“First we need understand </a:t>
            </a:r>
            <a:r>
              <a:rPr lang="en-US" b="1" dirty="0"/>
              <a:t>why </a:t>
            </a:r>
            <a:r>
              <a:rPr lang="en-US" dirty="0"/>
              <a:t>an idea is needed, 	before we are able to shift our attention on </a:t>
            </a:r>
            <a:r>
              <a:rPr lang="en-US" b="1" dirty="0"/>
              <a:t>how </a:t>
            </a:r>
            <a:r>
              <a:rPr lang="en-US" dirty="0"/>
              <a:t>it 	works, and </a:t>
            </a:r>
            <a:r>
              <a:rPr lang="en-US" b="1" dirty="0"/>
              <a:t>what </a:t>
            </a:r>
            <a:r>
              <a:rPr lang="en-US" dirty="0"/>
              <a:t>exactly it offers” </a:t>
            </a:r>
          </a:p>
        </p:txBody>
      </p:sp>
      <p:pic>
        <p:nvPicPr>
          <p:cNvPr id="4104" name="Picture 8" descr="https://cdn-icons-png.flaticon.com/512/7650/7650374.png">
            <a:extLst>
              <a:ext uri="{FF2B5EF4-FFF2-40B4-BE49-F238E27FC236}">
                <a16:creationId xmlns:a16="http://schemas.microsoft.com/office/drawing/2014/main" id="{C64B3164-3438-422C-8F0F-3AD3F2D7AA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8377" y="4119005"/>
            <a:ext cx="1532965" cy="1532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Fish free icon">
            <a:extLst>
              <a:ext uri="{FF2B5EF4-FFF2-40B4-BE49-F238E27FC236}">
                <a16:creationId xmlns:a16="http://schemas.microsoft.com/office/drawing/2014/main" id="{FDC68B72-3FAD-43F5-B88C-3D93255021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1949" y="1768875"/>
            <a:ext cx="1038785" cy="1038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65002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ma">
  <a:themeElements>
    <a:clrScheme name="Mittuniversitetet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5CB9"/>
      </a:accent1>
      <a:accent2>
        <a:srgbClr val="00BFD6"/>
      </a:accent2>
      <a:accent3>
        <a:srgbClr val="007934"/>
      </a:accent3>
      <a:accent4>
        <a:srgbClr val="3FAE2A"/>
      </a:accent4>
      <a:accent5>
        <a:srgbClr val="706259"/>
      </a:accent5>
      <a:accent6>
        <a:srgbClr val="AEA299"/>
      </a:accent6>
      <a:hlink>
        <a:srgbClr val="0563C1"/>
      </a:hlink>
      <a:folHlink>
        <a:srgbClr val="954F72"/>
      </a:folHlink>
    </a:clrScheme>
    <a:fontScheme name="PP Mittuniversitete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ll_4.3.potx" id="{30142268-BD36-4F30-9198-854F57828D1D}" vid="{EEEA3E1D-F920-4B68-8E17-5874EDECF921}"/>
    </a:ext>
  </a:extLst>
</a:theme>
</file>

<file path=ppt/theme/theme2.xml><?xml version="1.0" encoding="utf-8"?>
<a:theme xmlns:a="http://schemas.openxmlformats.org/drawingml/2006/main" name="2_Office-tema">
  <a:themeElements>
    <a:clrScheme name="BIZMAKER">
      <a:dk1>
        <a:srgbClr val="4C4D4C"/>
      </a:dk1>
      <a:lt1>
        <a:srgbClr val="FFFFFF"/>
      </a:lt1>
      <a:dk2>
        <a:srgbClr val="898A89"/>
      </a:dk2>
      <a:lt2>
        <a:srgbClr val="F2F9FB"/>
      </a:lt2>
      <a:accent1>
        <a:srgbClr val="0073A1"/>
      </a:accent1>
      <a:accent2>
        <a:srgbClr val="E15F42"/>
      </a:accent2>
      <a:accent3>
        <a:srgbClr val="009884"/>
      </a:accent3>
      <a:accent4>
        <a:srgbClr val="C9BA72"/>
      </a:accent4>
      <a:accent5>
        <a:srgbClr val="4C4D4C"/>
      </a:accent5>
      <a:accent6>
        <a:srgbClr val="9E9F9E"/>
      </a:accent6>
      <a:hlink>
        <a:srgbClr val="4C4D4C"/>
      </a:hlink>
      <a:folHlink>
        <a:srgbClr val="4C4D4C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7DBEA84F-6B6A-8C4E-BA7F-98E4A82E1100}" vid="{D6E0C900-F593-6745-A2F1-D17703C620F3}"/>
    </a:ext>
  </a:extLst>
</a:theme>
</file>

<file path=ppt/theme/theme3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2130</TotalTime>
  <Words>1530</Words>
  <Application>Microsoft Office PowerPoint</Application>
  <PresentationFormat>Bildspel på skärmen (4:3)</PresentationFormat>
  <Paragraphs>212</Paragraphs>
  <Slides>24</Slides>
  <Notes>13</Notes>
  <HiddenSlides>5</HiddenSlides>
  <MMClips>0</MMClips>
  <ScaleCrop>false</ScaleCrop>
  <HeadingPairs>
    <vt:vector size="6" baseType="variant">
      <vt:variant>
        <vt:lpstr>Använt teckensnitt</vt:lpstr>
      </vt:variant>
      <vt:variant>
        <vt:i4>10</vt:i4>
      </vt:variant>
      <vt:variant>
        <vt:lpstr>Tema</vt:lpstr>
      </vt:variant>
      <vt:variant>
        <vt:i4>2</vt:i4>
      </vt:variant>
      <vt:variant>
        <vt:lpstr>Bildrubriker</vt:lpstr>
      </vt:variant>
      <vt:variant>
        <vt:i4>24</vt:i4>
      </vt:variant>
    </vt:vector>
  </HeadingPairs>
  <TitlesOfParts>
    <vt:vector size="36" baseType="lpstr">
      <vt:lpstr>Arial</vt:lpstr>
      <vt:lpstr>Arial Rounded MT Bold</vt:lpstr>
      <vt:lpstr>Calibri</vt:lpstr>
      <vt:lpstr>Comic Sans MS</vt:lpstr>
      <vt:lpstr>Pristina</vt:lpstr>
      <vt:lpstr>PT Mono</vt:lpstr>
      <vt:lpstr>Shrikhand</vt:lpstr>
      <vt:lpstr>Systemtypsnitt normalt</vt:lpstr>
      <vt:lpstr>Times New Roman</vt:lpstr>
      <vt:lpstr>Vollkorn Regular</vt:lpstr>
      <vt:lpstr>Office-tema</vt:lpstr>
      <vt:lpstr>2_Office-tema</vt:lpstr>
      <vt:lpstr>Miun Innovation</vt:lpstr>
      <vt:lpstr>Miun Innovation</vt:lpstr>
      <vt:lpstr>PowerPoint-presentation</vt:lpstr>
      <vt:lpstr>Course objectives</vt:lpstr>
      <vt:lpstr>Go to www.menti.com and use   the code 5175 8897</vt:lpstr>
      <vt:lpstr>Problem capture precedes solution</vt:lpstr>
      <vt:lpstr>PowerPoint-presentation</vt:lpstr>
      <vt:lpstr>NABC method</vt:lpstr>
      <vt:lpstr>Problem or solution - what comes first?</vt:lpstr>
      <vt:lpstr>         “I Need lots of Almonds, Berries, and Chocolate” - in that order!</vt:lpstr>
      <vt:lpstr>Your Unique Value  Proposition</vt:lpstr>
      <vt:lpstr>Need - should be specific and relate to an important opportunity</vt:lpstr>
      <vt:lpstr>Approach - the proposed solution to solve the need</vt:lpstr>
      <vt:lpstr>Competition - everyone has alternatives </vt:lpstr>
      <vt:lpstr>PowerPoint-presentation</vt:lpstr>
      <vt:lpstr>PowerPoint-presentation</vt:lpstr>
      <vt:lpstr>Bonus Material SPIN: Understand a client’s problem</vt:lpstr>
      <vt:lpstr>Bonus Material SPIN: Situation Questions - Examples</vt:lpstr>
      <vt:lpstr>Bonus Material SPIN: Problem Questions - Examples</vt:lpstr>
      <vt:lpstr>Bonus Material SPIN: Implication Questions - Examples</vt:lpstr>
      <vt:lpstr>Bonus Material SPIN: Need-Payoff Questions - Examples</vt:lpstr>
      <vt:lpstr>PowerPoint-presentation</vt:lpstr>
      <vt:lpstr>PowerPoint-presentation</vt:lpstr>
      <vt:lpstr>Time slots for tutoring sessions</vt:lpstr>
    </vt:vector>
  </TitlesOfParts>
  <Company>Mittuniversitetet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PowerPoint-presentation</dc:title>
  <dc:creator>Burman Lena E</dc:creator>
  <cp:lastModifiedBy>Landström, Johan</cp:lastModifiedBy>
  <cp:revision>61</cp:revision>
  <cp:lastPrinted>2015-05-26T13:42:18Z</cp:lastPrinted>
  <dcterms:created xsi:type="dcterms:W3CDTF">2015-07-06T11:19:00Z</dcterms:created>
  <dcterms:modified xsi:type="dcterms:W3CDTF">2022-09-06T08:12:50Z</dcterms:modified>
</cp:coreProperties>
</file>